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1430000" cy="12268200"/>
  <p:notesSz cx="6858000" cy="9144000"/>
  <p:embeddedFontLst>
    <p:embeddedFont>
      <p:font typeface="Petrona" charset="1" panose="02000503020000020003"/>
      <p:regular r:id="rId15"/>
    </p:embeddedFont>
    <p:embeddedFont>
      <p:font typeface="Inter Italics" charset="1" panose="020B0502030000000004"/>
      <p:regular r:id="rId16"/>
    </p:embeddedFont>
    <p:embeddedFont>
      <p:font typeface="Inter Bold" charset="1" panose="020B0802030000000004"/>
      <p:regular r:id="rId17"/>
    </p:embeddedFont>
    <p:embeddedFont>
      <p:font typeface="Inter" charset="1" panose="020B05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14755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-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914755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914755"/>
            <a:ext cx="11430000" cy="6438643"/>
            <a:chOff x="0" y="0"/>
            <a:chExt cx="11430000" cy="643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30000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2914755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4917043"/>
            <a:ext cx="4637180" cy="73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India's Air Under Pressure</a:t>
            </a:r>
          </a:p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Uncovering Pollution Trends (202232025)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7159" y="5753662"/>
            <a:ext cx="89287" cy="34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997" y="5877487"/>
            <a:ext cx="3450241" cy="21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Transforming</a:t>
            </a:r>
            <a:r>
              <a:rPr lang="en-US" sz="1217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Data</a:t>
            </a:r>
            <a:r>
              <a:rPr lang="en-US" sz="1217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into</a:t>
            </a:r>
            <a:r>
              <a:rPr lang="en-US" sz="1217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Stories</a:t>
            </a:r>
            <a:r>
              <a:rPr lang="en-US" sz="1217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that</a:t>
            </a:r>
            <a:r>
              <a:rPr lang="en-US" sz="1217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Inspire</a:t>
            </a:r>
            <a:r>
              <a:rPr lang="en-US" sz="1217" i="true">
                <a:solidFill>
                  <a:srgbClr val="000000"/>
                </a:solidFill>
                <a:latin typeface="Inter Italics"/>
                <a:ea typeface="Inter Italics"/>
                <a:cs typeface="Inter Italics"/>
                <a:sym typeface="Inter Italics"/>
              </a:rPr>
              <a:t> </a:t>
            </a: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Action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075" y="6172743"/>
            <a:ext cx="5592232" cy="121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Theme: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Climate &amp; Environment |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Tool: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Power BI Desktop</a:t>
            </a:r>
          </a:p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To analyze India's air pollution patterns from 2022 to 2025,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identify major pollutants and most affected regions, and develop data-driven 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recommendations for sustainable environmental action.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28955"/>
            <a:ext cx="11430000" cy="7810500"/>
          </a:xfrm>
          <a:custGeom>
            <a:avLst/>
            <a:gdLst/>
            <a:ahLst/>
            <a:cxnLst/>
            <a:rect r="r" b="b" t="t" l="l"/>
            <a:pathLst>
              <a:path h="7810500" w="11430000">
                <a:moveTo>
                  <a:pt x="0" y="0"/>
                </a:moveTo>
                <a:lnTo>
                  <a:pt x="11430000" y="0"/>
                </a:lnTo>
                <a:lnTo>
                  <a:pt x="11430000" y="7810500"/>
                </a:lnTo>
                <a:lnTo>
                  <a:pt x="0" y="78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" r="0" b="-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28955"/>
            <a:ext cx="11430000" cy="7810243"/>
          </a:xfrm>
          <a:custGeom>
            <a:avLst/>
            <a:gdLst/>
            <a:ahLst/>
            <a:cxnLst/>
            <a:rect r="r" b="b" t="t" l="l"/>
            <a:pathLst>
              <a:path h="7810243" w="11430000">
                <a:moveTo>
                  <a:pt x="0" y="0"/>
                </a:moveTo>
                <a:lnTo>
                  <a:pt x="11430000" y="0"/>
                </a:lnTo>
                <a:lnTo>
                  <a:pt x="11430000" y="7810243"/>
                </a:lnTo>
                <a:lnTo>
                  <a:pt x="0" y="781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2165452"/>
            <a:ext cx="11556997" cy="7937249"/>
          </a:xfrm>
          <a:custGeom>
            <a:avLst/>
            <a:gdLst/>
            <a:ahLst/>
            <a:cxnLst/>
            <a:rect r="r" b="b" t="t" l="l"/>
            <a:pathLst>
              <a:path h="7937249" w="11556997">
                <a:moveTo>
                  <a:pt x="0" y="0"/>
                </a:moveTo>
                <a:lnTo>
                  <a:pt x="11556997" y="0"/>
                </a:lnTo>
                <a:lnTo>
                  <a:pt x="11556997" y="7937249"/>
                </a:lnTo>
                <a:lnTo>
                  <a:pt x="0" y="793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075" y="2497693"/>
            <a:ext cx="5995121" cy="61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3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Dataset &amp; Analytical 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3783" y="3272142"/>
            <a:ext cx="52769" cy="51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0075" y="3405492"/>
            <a:ext cx="1782528" cy="38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Data</a:t>
            </a:r>
            <a:r>
              <a:rPr lang="en-US" sz="186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Foundation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6440" y="3840918"/>
            <a:ext cx="36262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7109" y="3462642"/>
            <a:ext cx="1973323" cy="32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Analysis Workflow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075" y="3943893"/>
            <a:ext cx="5302425" cy="22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PrimarySource: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CentralPollution Control Board (CPCB) &amp; Data.gov.in Open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075" y="4182018"/>
            <a:ext cx="3360963" cy="135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Data Portal</a:t>
            </a:r>
          </a:p>
          <a:p>
            <a:pPr algn="l">
              <a:lnSpc>
                <a:spcPts val="2938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Time Period: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January 2022 3 March 2025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Total Records: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10,000+ monitoring observations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Key Variables: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981" y="5582193"/>
            <a:ext cx="3608394" cy="120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Geographic identifiers (city, state)</a:t>
            </a:r>
          </a:p>
          <a:p>
            <a:pPr algn="l">
              <a:lnSpc>
                <a:spcPts val="154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Pollutant classification &amp; concentrations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Normalized pollution averages (pollutant_avg_norm)</a:t>
            </a:r>
          </a:p>
          <a:p>
            <a:pPr algn="l">
              <a:lnSpc>
                <a:spcPts val="16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Temporal tracking (last_update timestamps)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631" y="9192177"/>
            <a:ext cx="5708904" cy="20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"/>
              </a:lnSpc>
            </a:pPr>
            <a:r>
              <a:rPr lang="en-US" sz="118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Source: Central Pollution Control Board (CPCB) Open Data Portal, Data.gov.in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37231" y="6401343"/>
            <a:ext cx="2355866" cy="20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Interactive Power BI visualizations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37222" y="8268243"/>
            <a:ext cx="2435266" cy="20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Evidence-based recommendations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7222" y="7334793"/>
            <a:ext cx="2574722" cy="20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Pattern analysis &amp; trend identification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37231" y="4524918"/>
            <a:ext cx="2578789" cy="20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CPCB monitoring stations nationwide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37222" y="5467893"/>
            <a:ext cx="2498369" cy="20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Standardization &amp; validation in Excel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66179" y="4072442"/>
            <a:ext cx="98222" cy="49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0548" y="5015417"/>
            <a:ext cx="130112" cy="49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50701" y="5948867"/>
            <a:ext cx="129883" cy="49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53673" y="6882317"/>
            <a:ext cx="123692" cy="49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50396" y="7815767"/>
            <a:ext cx="130340" cy="49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8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37231" y="3934816"/>
            <a:ext cx="1366714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Data Collection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37222" y="4868266"/>
            <a:ext cx="1247699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Data Cleaning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37231" y="5801716"/>
            <a:ext cx="2185864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Dashboard Development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37222" y="6744691"/>
            <a:ext cx="1666732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Insight Generation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37222" y="7678141"/>
            <a:ext cx="1439351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Action Planning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96" y="1943100"/>
            <a:ext cx="11439134" cy="8382000"/>
          </a:xfrm>
          <a:custGeom>
            <a:avLst/>
            <a:gdLst/>
            <a:ahLst/>
            <a:cxnLst/>
            <a:rect r="r" b="b" t="t" l="l"/>
            <a:pathLst>
              <a:path h="8382000" w="11439134">
                <a:moveTo>
                  <a:pt x="0" y="0"/>
                </a:moveTo>
                <a:lnTo>
                  <a:pt x="11439135" y="0"/>
                </a:lnTo>
                <a:lnTo>
                  <a:pt x="11439135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943100"/>
            <a:ext cx="11430000" cy="8382000"/>
          </a:xfrm>
          <a:custGeom>
            <a:avLst/>
            <a:gdLst/>
            <a:ahLst/>
            <a:cxnLst/>
            <a:rect r="r" b="b" t="t" l="l"/>
            <a:pathLst>
              <a:path h="8382000" w="11430000">
                <a:moveTo>
                  <a:pt x="0" y="0"/>
                </a:moveTo>
                <a:lnTo>
                  <a:pt x="11430000" y="0"/>
                </a:lnTo>
                <a:lnTo>
                  <a:pt x="11430000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943100"/>
            <a:ext cx="11430000" cy="8382000"/>
            <a:chOff x="0" y="0"/>
            <a:chExt cx="11430000" cy="838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8382000"/>
            </a:xfrm>
            <a:custGeom>
              <a:avLst/>
              <a:gdLst/>
              <a:ahLst/>
              <a:cxnLst/>
              <a:rect r="r" b="b" t="t" l="l"/>
              <a:pathLst>
                <a:path h="8382000" w="11430000">
                  <a:moveTo>
                    <a:pt x="0" y="8382000"/>
                  </a:moveTo>
                  <a:lnTo>
                    <a:pt x="11430000" y="83820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1943100"/>
            <a:ext cx="4286250" cy="8382000"/>
          </a:xfrm>
          <a:custGeom>
            <a:avLst/>
            <a:gdLst/>
            <a:ahLst/>
            <a:cxnLst/>
            <a:rect r="r" b="b" t="t" l="l"/>
            <a:pathLst>
              <a:path h="8382000" w="4286250">
                <a:moveTo>
                  <a:pt x="0" y="0"/>
                </a:moveTo>
                <a:lnTo>
                  <a:pt x="4286250" y="0"/>
                </a:lnTo>
                <a:lnTo>
                  <a:pt x="4286250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" t="0" r="-76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6572" y="4137022"/>
            <a:ext cx="6070597" cy="1279522"/>
            <a:chOff x="0" y="0"/>
            <a:chExt cx="6070600" cy="1279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2898" y="73025"/>
              <a:ext cx="5924677" cy="1133602"/>
            </a:xfrm>
            <a:custGeom>
              <a:avLst/>
              <a:gdLst/>
              <a:ahLst/>
              <a:cxnLst/>
              <a:rect r="r" b="b" t="t" l="l"/>
              <a:pathLst>
                <a:path h="1133602" w="5924677">
                  <a:moveTo>
                    <a:pt x="127" y="1090549"/>
                  </a:moveTo>
                  <a:lnTo>
                    <a:pt x="127" y="42926"/>
                  </a:lnTo>
                  <a:cubicBezTo>
                    <a:pt x="127" y="37211"/>
                    <a:pt x="1270" y="31750"/>
                    <a:pt x="3429" y="26543"/>
                  </a:cubicBezTo>
                  <a:cubicBezTo>
                    <a:pt x="5588" y="21336"/>
                    <a:pt x="8763" y="16637"/>
                    <a:pt x="12700" y="12573"/>
                  </a:cubicBezTo>
                  <a:cubicBezTo>
                    <a:pt x="16637" y="8509"/>
                    <a:pt x="21336" y="5461"/>
                    <a:pt x="26670" y="3302"/>
                  </a:cubicBezTo>
                  <a:cubicBezTo>
                    <a:pt x="32004" y="1143"/>
                    <a:pt x="37465" y="0"/>
                    <a:pt x="43180" y="0"/>
                  </a:cubicBezTo>
                  <a:lnTo>
                    <a:pt x="5881751" y="0"/>
                  </a:lnTo>
                  <a:cubicBezTo>
                    <a:pt x="5887466" y="0"/>
                    <a:pt x="5892927" y="1143"/>
                    <a:pt x="5898134" y="3302"/>
                  </a:cubicBezTo>
                  <a:cubicBezTo>
                    <a:pt x="5903341" y="5461"/>
                    <a:pt x="5908040" y="8636"/>
                    <a:pt x="5912104" y="12573"/>
                  </a:cubicBezTo>
                  <a:cubicBezTo>
                    <a:pt x="5916168" y="16510"/>
                    <a:pt x="5919216" y="21209"/>
                    <a:pt x="5921375" y="26543"/>
                  </a:cubicBezTo>
                  <a:cubicBezTo>
                    <a:pt x="5923534" y="31877"/>
                    <a:pt x="5924677" y="37338"/>
                    <a:pt x="5924677" y="42926"/>
                  </a:cubicBezTo>
                  <a:lnTo>
                    <a:pt x="5924677" y="1090549"/>
                  </a:lnTo>
                  <a:cubicBezTo>
                    <a:pt x="5924677" y="1096264"/>
                    <a:pt x="5923534" y="1101725"/>
                    <a:pt x="5921375" y="1107059"/>
                  </a:cubicBezTo>
                  <a:cubicBezTo>
                    <a:pt x="5919216" y="1112393"/>
                    <a:pt x="5916041" y="1116965"/>
                    <a:pt x="5912104" y="1121029"/>
                  </a:cubicBezTo>
                  <a:cubicBezTo>
                    <a:pt x="5908167" y="1125093"/>
                    <a:pt x="5903468" y="1128141"/>
                    <a:pt x="5898134" y="1130300"/>
                  </a:cubicBezTo>
                  <a:cubicBezTo>
                    <a:pt x="5892800" y="1132459"/>
                    <a:pt x="5887339" y="1133602"/>
                    <a:pt x="5881751" y="1133602"/>
                  </a:cubicBezTo>
                  <a:lnTo>
                    <a:pt x="43053" y="1133602"/>
                  </a:lnTo>
                  <a:cubicBezTo>
                    <a:pt x="37338" y="1133602"/>
                    <a:pt x="31877" y="1132459"/>
                    <a:pt x="26543" y="1130300"/>
                  </a:cubicBezTo>
                  <a:cubicBezTo>
                    <a:pt x="21209" y="1128141"/>
                    <a:pt x="16637" y="1124966"/>
                    <a:pt x="12573" y="1121029"/>
                  </a:cubicBezTo>
                  <a:cubicBezTo>
                    <a:pt x="8509" y="1117092"/>
                    <a:pt x="5461" y="1112393"/>
                    <a:pt x="3302" y="1107059"/>
                  </a:cubicBezTo>
                  <a:cubicBezTo>
                    <a:pt x="1143" y="1101725"/>
                    <a:pt x="0" y="1096264"/>
                    <a:pt x="0" y="1090549"/>
                  </a:cubicBezTo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5943727" cy="1152652"/>
            </a:xfrm>
            <a:custGeom>
              <a:avLst/>
              <a:gdLst/>
              <a:ahLst/>
              <a:cxnLst/>
              <a:rect r="r" b="b" t="t" l="l"/>
              <a:pathLst>
                <a:path h="1152652" w="5943727">
                  <a:moveTo>
                    <a:pt x="0" y="1100074"/>
                  </a:moveTo>
                  <a:lnTo>
                    <a:pt x="0" y="52451"/>
                  </a:lnTo>
                  <a:lnTo>
                    <a:pt x="9525" y="52451"/>
                  </a:lnTo>
                  <a:lnTo>
                    <a:pt x="0" y="52451"/>
                  </a:lnTo>
                  <a:cubicBezTo>
                    <a:pt x="0" y="45466"/>
                    <a:pt x="1397" y="38735"/>
                    <a:pt x="3937" y="32385"/>
                  </a:cubicBezTo>
                  <a:lnTo>
                    <a:pt x="3937" y="32385"/>
                  </a:lnTo>
                  <a:lnTo>
                    <a:pt x="3937" y="32385"/>
                  </a:lnTo>
                  <a:cubicBezTo>
                    <a:pt x="6604" y="26035"/>
                    <a:pt x="10414" y="20320"/>
                    <a:pt x="15367" y="15367"/>
                  </a:cubicBezTo>
                  <a:lnTo>
                    <a:pt x="15367" y="15367"/>
                  </a:lnTo>
                  <a:lnTo>
                    <a:pt x="15367" y="15367"/>
                  </a:lnTo>
                  <a:cubicBezTo>
                    <a:pt x="20320" y="10414"/>
                    <a:pt x="25908" y="6604"/>
                    <a:pt x="32385" y="3937"/>
                  </a:cubicBezTo>
                  <a:lnTo>
                    <a:pt x="32385" y="3937"/>
                  </a:lnTo>
                  <a:lnTo>
                    <a:pt x="32385" y="3937"/>
                  </a:lnTo>
                  <a:cubicBezTo>
                    <a:pt x="38862" y="1397"/>
                    <a:pt x="45593" y="0"/>
                    <a:pt x="52451" y="0"/>
                  </a:cubicBezTo>
                  <a:lnTo>
                    <a:pt x="52451" y="9525"/>
                  </a:lnTo>
                  <a:lnTo>
                    <a:pt x="52451" y="0"/>
                  </a:lnTo>
                  <a:lnTo>
                    <a:pt x="5891149" y="0"/>
                  </a:lnTo>
                  <a:lnTo>
                    <a:pt x="5891149" y="9525"/>
                  </a:lnTo>
                  <a:lnTo>
                    <a:pt x="5891149" y="0"/>
                  </a:lnTo>
                  <a:cubicBezTo>
                    <a:pt x="5898134" y="0"/>
                    <a:pt x="5904865" y="1397"/>
                    <a:pt x="5911215" y="3937"/>
                  </a:cubicBezTo>
                  <a:lnTo>
                    <a:pt x="5911215" y="3937"/>
                  </a:lnTo>
                  <a:lnTo>
                    <a:pt x="5911215" y="3937"/>
                  </a:lnTo>
                  <a:cubicBezTo>
                    <a:pt x="5917565" y="6604"/>
                    <a:pt x="5923280" y="10414"/>
                    <a:pt x="5928233" y="15367"/>
                  </a:cubicBezTo>
                  <a:lnTo>
                    <a:pt x="5928233" y="15367"/>
                  </a:lnTo>
                  <a:lnTo>
                    <a:pt x="5928233" y="15367"/>
                  </a:lnTo>
                  <a:cubicBezTo>
                    <a:pt x="5933186" y="20320"/>
                    <a:pt x="5936996" y="26035"/>
                    <a:pt x="5939663" y="32385"/>
                  </a:cubicBezTo>
                  <a:lnTo>
                    <a:pt x="5930900" y="36068"/>
                  </a:lnTo>
                  <a:lnTo>
                    <a:pt x="5939663" y="32385"/>
                  </a:lnTo>
                  <a:cubicBezTo>
                    <a:pt x="5942330" y="38862"/>
                    <a:pt x="5943727" y="45593"/>
                    <a:pt x="5943727" y="52451"/>
                  </a:cubicBezTo>
                  <a:lnTo>
                    <a:pt x="5934202" y="52451"/>
                  </a:lnTo>
                  <a:lnTo>
                    <a:pt x="5943727" y="52451"/>
                  </a:lnTo>
                  <a:lnTo>
                    <a:pt x="5943727" y="1100074"/>
                  </a:lnTo>
                  <a:lnTo>
                    <a:pt x="5934202" y="1100074"/>
                  </a:lnTo>
                  <a:lnTo>
                    <a:pt x="5943727" y="1100074"/>
                  </a:lnTo>
                  <a:cubicBezTo>
                    <a:pt x="5943727" y="1107059"/>
                    <a:pt x="5942330" y="1113790"/>
                    <a:pt x="5939663" y="1120140"/>
                  </a:cubicBezTo>
                  <a:lnTo>
                    <a:pt x="5930900" y="1116457"/>
                  </a:lnTo>
                  <a:lnTo>
                    <a:pt x="5939663" y="1120140"/>
                  </a:lnTo>
                  <a:cubicBezTo>
                    <a:pt x="5936996" y="1126617"/>
                    <a:pt x="5933186" y="1132205"/>
                    <a:pt x="5928233" y="1137158"/>
                  </a:cubicBezTo>
                  <a:lnTo>
                    <a:pt x="5928233" y="1137158"/>
                  </a:lnTo>
                  <a:lnTo>
                    <a:pt x="5928233" y="1137158"/>
                  </a:lnTo>
                  <a:cubicBezTo>
                    <a:pt x="5923280" y="1142111"/>
                    <a:pt x="5917565" y="1145921"/>
                    <a:pt x="5911215" y="1148588"/>
                  </a:cubicBezTo>
                  <a:lnTo>
                    <a:pt x="5907532" y="1139825"/>
                  </a:lnTo>
                  <a:lnTo>
                    <a:pt x="5911215" y="1148588"/>
                  </a:lnTo>
                  <a:cubicBezTo>
                    <a:pt x="5904738" y="1151255"/>
                    <a:pt x="5898007" y="1152652"/>
                    <a:pt x="5891149" y="1152652"/>
                  </a:cubicBezTo>
                  <a:lnTo>
                    <a:pt x="5891149" y="1143000"/>
                  </a:lnTo>
                  <a:lnTo>
                    <a:pt x="5891149" y="1152525"/>
                  </a:lnTo>
                  <a:lnTo>
                    <a:pt x="52451" y="1152525"/>
                  </a:lnTo>
                  <a:lnTo>
                    <a:pt x="52451" y="1143000"/>
                  </a:lnTo>
                  <a:lnTo>
                    <a:pt x="52451" y="1152525"/>
                  </a:lnTo>
                  <a:cubicBezTo>
                    <a:pt x="45466" y="1152525"/>
                    <a:pt x="38735" y="1151128"/>
                    <a:pt x="32385" y="1148461"/>
                  </a:cubicBezTo>
                  <a:lnTo>
                    <a:pt x="36068" y="1139698"/>
                  </a:lnTo>
                  <a:lnTo>
                    <a:pt x="32385" y="1148461"/>
                  </a:lnTo>
                  <a:cubicBezTo>
                    <a:pt x="25908" y="1145794"/>
                    <a:pt x="20193" y="1141984"/>
                    <a:pt x="15367" y="1137031"/>
                  </a:cubicBezTo>
                  <a:lnTo>
                    <a:pt x="15367" y="1137031"/>
                  </a:lnTo>
                  <a:lnTo>
                    <a:pt x="15367" y="1137031"/>
                  </a:lnTo>
                  <a:cubicBezTo>
                    <a:pt x="10414" y="1132078"/>
                    <a:pt x="6604" y="1126363"/>
                    <a:pt x="3937" y="1120013"/>
                  </a:cubicBezTo>
                  <a:lnTo>
                    <a:pt x="3937" y="1120013"/>
                  </a:lnTo>
                  <a:lnTo>
                    <a:pt x="3937" y="1120013"/>
                  </a:lnTo>
                  <a:cubicBezTo>
                    <a:pt x="1397" y="1113663"/>
                    <a:pt x="0" y="1106932"/>
                    <a:pt x="0" y="1100074"/>
                  </a:cubicBezTo>
                  <a:lnTo>
                    <a:pt x="9525" y="1100074"/>
                  </a:lnTo>
                  <a:lnTo>
                    <a:pt x="0" y="1100074"/>
                  </a:lnTo>
                  <a:moveTo>
                    <a:pt x="19050" y="1100074"/>
                  </a:moveTo>
                  <a:cubicBezTo>
                    <a:pt x="19050" y="1104519"/>
                    <a:pt x="19939" y="1108710"/>
                    <a:pt x="21590" y="1112901"/>
                  </a:cubicBezTo>
                  <a:lnTo>
                    <a:pt x="12827" y="1116584"/>
                  </a:lnTo>
                  <a:lnTo>
                    <a:pt x="21590" y="1112901"/>
                  </a:lnTo>
                  <a:cubicBezTo>
                    <a:pt x="23241" y="1116965"/>
                    <a:pt x="25654" y="1120648"/>
                    <a:pt x="28829" y="1123823"/>
                  </a:cubicBezTo>
                  <a:lnTo>
                    <a:pt x="22098" y="1130554"/>
                  </a:lnTo>
                  <a:lnTo>
                    <a:pt x="28829" y="1123823"/>
                  </a:lnTo>
                  <a:cubicBezTo>
                    <a:pt x="32004" y="1126998"/>
                    <a:pt x="35560" y="1129411"/>
                    <a:pt x="39624" y="1131062"/>
                  </a:cubicBezTo>
                  <a:lnTo>
                    <a:pt x="39624" y="1131062"/>
                  </a:lnTo>
                  <a:lnTo>
                    <a:pt x="39624" y="1131062"/>
                  </a:lnTo>
                  <a:cubicBezTo>
                    <a:pt x="43688" y="1132713"/>
                    <a:pt x="48006" y="1133602"/>
                    <a:pt x="52451" y="1133602"/>
                  </a:cubicBezTo>
                  <a:lnTo>
                    <a:pt x="5891149" y="1133602"/>
                  </a:lnTo>
                  <a:cubicBezTo>
                    <a:pt x="5895594" y="1133602"/>
                    <a:pt x="5899785" y="1132713"/>
                    <a:pt x="5903976" y="1131062"/>
                  </a:cubicBezTo>
                  <a:lnTo>
                    <a:pt x="5903976" y="1131062"/>
                  </a:lnTo>
                  <a:lnTo>
                    <a:pt x="5903976" y="1131062"/>
                  </a:lnTo>
                  <a:cubicBezTo>
                    <a:pt x="5908040" y="1129411"/>
                    <a:pt x="5911723" y="1126998"/>
                    <a:pt x="5914771" y="1123823"/>
                  </a:cubicBezTo>
                  <a:lnTo>
                    <a:pt x="5921502" y="1130554"/>
                  </a:lnTo>
                  <a:lnTo>
                    <a:pt x="5914771" y="1123823"/>
                  </a:lnTo>
                  <a:cubicBezTo>
                    <a:pt x="5917946" y="1120648"/>
                    <a:pt x="5920359" y="1117092"/>
                    <a:pt x="5922010" y="1113028"/>
                  </a:cubicBezTo>
                  <a:lnTo>
                    <a:pt x="5922010" y="1113028"/>
                  </a:lnTo>
                  <a:lnTo>
                    <a:pt x="5922010" y="1113028"/>
                  </a:lnTo>
                  <a:cubicBezTo>
                    <a:pt x="5923661" y="1108964"/>
                    <a:pt x="5924550" y="1104646"/>
                    <a:pt x="5924550" y="1100201"/>
                  </a:cubicBezTo>
                  <a:lnTo>
                    <a:pt x="5924550" y="52451"/>
                  </a:lnTo>
                  <a:cubicBezTo>
                    <a:pt x="5924550" y="48006"/>
                    <a:pt x="5923661" y="43815"/>
                    <a:pt x="5922010" y="39624"/>
                  </a:cubicBezTo>
                  <a:lnTo>
                    <a:pt x="5922010" y="39624"/>
                  </a:lnTo>
                  <a:lnTo>
                    <a:pt x="5922010" y="39624"/>
                  </a:lnTo>
                  <a:cubicBezTo>
                    <a:pt x="5920359" y="35560"/>
                    <a:pt x="5917946" y="31877"/>
                    <a:pt x="5914771" y="28829"/>
                  </a:cubicBezTo>
                  <a:lnTo>
                    <a:pt x="5921502" y="22098"/>
                  </a:lnTo>
                  <a:lnTo>
                    <a:pt x="5914771" y="28829"/>
                  </a:lnTo>
                  <a:cubicBezTo>
                    <a:pt x="5911596" y="25654"/>
                    <a:pt x="5908040" y="23241"/>
                    <a:pt x="5903849" y="21590"/>
                  </a:cubicBezTo>
                  <a:lnTo>
                    <a:pt x="5907532" y="12827"/>
                  </a:lnTo>
                  <a:lnTo>
                    <a:pt x="5903849" y="21590"/>
                  </a:lnTo>
                  <a:cubicBezTo>
                    <a:pt x="5899785" y="19939"/>
                    <a:pt x="5895467" y="19050"/>
                    <a:pt x="5891022" y="19050"/>
                  </a:cubicBezTo>
                  <a:lnTo>
                    <a:pt x="52451" y="19050"/>
                  </a:lnTo>
                  <a:cubicBezTo>
                    <a:pt x="48006" y="19050"/>
                    <a:pt x="43815" y="19939"/>
                    <a:pt x="39624" y="21590"/>
                  </a:cubicBezTo>
                  <a:lnTo>
                    <a:pt x="35941" y="12827"/>
                  </a:lnTo>
                  <a:lnTo>
                    <a:pt x="39624" y="21590"/>
                  </a:lnTo>
                  <a:cubicBezTo>
                    <a:pt x="35560" y="23241"/>
                    <a:pt x="31877" y="25654"/>
                    <a:pt x="28829" y="28829"/>
                  </a:cubicBezTo>
                  <a:lnTo>
                    <a:pt x="22098" y="22098"/>
                  </a:lnTo>
                  <a:lnTo>
                    <a:pt x="28829" y="28829"/>
                  </a:lnTo>
                  <a:cubicBezTo>
                    <a:pt x="25654" y="32004"/>
                    <a:pt x="23241" y="35560"/>
                    <a:pt x="21590" y="39751"/>
                  </a:cubicBezTo>
                  <a:lnTo>
                    <a:pt x="12827" y="36068"/>
                  </a:lnTo>
                  <a:lnTo>
                    <a:pt x="21590" y="39751"/>
                  </a:lnTo>
                  <a:cubicBezTo>
                    <a:pt x="19939" y="43815"/>
                    <a:pt x="19050" y="48133"/>
                    <a:pt x="19050" y="52578"/>
                  </a:cubicBezTo>
                  <a:lnTo>
                    <a:pt x="19050" y="1100074"/>
                  </a:ln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36572" y="5441947"/>
            <a:ext cx="6070597" cy="1279522"/>
            <a:chOff x="0" y="0"/>
            <a:chExt cx="6070600" cy="12795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2898" y="72898"/>
              <a:ext cx="5924677" cy="1133729"/>
            </a:xfrm>
            <a:custGeom>
              <a:avLst/>
              <a:gdLst/>
              <a:ahLst/>
              <a:cxnLst/>
              <a:rect r="r" b="b" t="t" l="l"/>
              <a:pathLst>
                <a:path h="1133729" w="5924677">
                  <a:moveTo>
                    <a:pt x="127" y="1090676"/>
                  </a:moveTo>
                  <a:lnTo>
                    <a:pt x="127" y="43053"/>
                  </a:lnTo>
                  <a:cubicBezTo>
                    <a:pt x="127" y="37338"/>
                    <a:pt x="1270" y="31877"/>
                    <a:pt x="3429" y="26543"/>
                  </a:cubicBezTo>
                  <a:cubicBezTo>
                    <a:pt x="5588" y="21209"/>
                    <a:pt x="8763" y="16637"/>
                    <a:pt x="12700" y="12573"/>
                  </a:cubicBezTo>
                  <a:cubicBezTo>
                    <a:pt x="16637" y="8509"/>
                    <a:pt x="21336" y="5461"/>
                    <a:pt x="26670" y="3302"/>
                  </a:cubicBezTo>
                  <a:cubicBezTo>
                    <a:pt x="32004" y="1143"/>
                    <a:pt x="37465" y="0"/>
                    <a:pt x="43180" y="0"/>
                  </a:cubicBezTo>
                  <a:lnTo>
                    <a:pt x="5881751" y="0"/>
                  </a:lnTo>
                  <a:cubicBezTo>
                    <a:pt x="5887466" y="0"/>
                    <a:pt x="5892927" y="1143"/>
                    <a:pt x="5898134" y="3302"/>
                  </a:cubicBezTo>
                  <a:cubicBezTo>
                    <a:pt x="5903341" y="5461"/>
                    <a:pt x="5908040" y="8636"/>
                    <a:pt x="5912104" y="12573"/>
                  </a:cubicBezTo>
                  <a:cubicBezTo>
                    <a:pt x="5916168" y="16510"/>
                    <a:pt x="5919216" y="21209"/>
                    <a:pt x="5921375" y="26543"/>
                  </a:cubicBezTo>
                  <a:cubicBezTo>
                    <a:pt x="5923534" y="31877"/>
                    <a:pt x="5924677" y="37338"/>
                    <a:pt x="5924677" y="43053"/>
                  </a:cubicBezTo>
                  <a:lnTo>
                    <a:pt x="5924677" y="1090676"/>
                  </a:lnTo>
                  <a:cubicBezTo>
                    <a:pt x="5924677" y="1096391"/>
                    <a:pt x="5923534" y="1101852"/>
                    <a:pt x="5921375" y="1107186"/>
                  </a:cubicBezTo>
                  <a:cubicBezTo>
                    <a:pt x="5919216" y="1112520"/>
                    <a:pt x="5916041" y="1117092"/>
                    <a:pt x="5912104" y="1121156"/>
                  </a:cubicBezTo>
                  <a:cubicBezTo>
                    <a:pt x="5908167" y="1125220"/>
                    <a:pt x="5903468" y="1128268"/>
                    <a:pt x="5898134" y="1130427"/>
                  </a:cubicBezTo>
                  <a:cubicBezTo>
                    <a:pt x="5892800" y="1132586"/>
                    <a:pt x="5887339" y="1133729"/>
                    <a:pt x="5881751" y="1133729"/>
                  </a:cubicBezTo>
                  <a:lnTo>
                    <a:pt x="43053" y="1133729"/>
                  </a:lnTo>
                  <a:cubicBezTo>
                    <a:pt x="37338" y="1133729"/>
                    <a:pt x="31877" y="1132586"/>
                    <a:pt x="26543" y="1130427"/>
                  </a:cubicBezTo>
                  <a:cubicBezTo>
                    <a:pt x="21209" y="1128268"/>
                    <a:pt x="16637" y="1125093"/>
                    <a:pt x="12573" y="1121156"/>
                  </a:cubicBezTo>
                  <a:cubicBezTo>
                    <a:pt x="8509" y="1117219"/>
                    <a:pt x="5461" y="1112520"/>
                    <a:pt x="3302" y="1107186"/>
                  </a:cubicBezTo>
                  <a:cubicBezTo>
                    <a:pt x="1143" y="1101852"/>
                    <a:pt x="0" y="1096391"/>
                    <a:pt x="0" y="1090676"/>
                  </a:cubicBezTo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5943727" cy="1152652"/>
            </a:xfrm>
            <a:custGeom>
              <a:avLst/>
              <a:gdLst/>
              <a:ahLst/>
              <a:cxnLst/>
              <a:rect r="r" b="b" t="t" l="l"/>
              <a:pathLst>
                <a:path h="1152652" w="5943727">
                  <a:moveTo>
                    <a:pt x="0" y="1100074"/>
                  </a:moveTo>
                  <a:lnTo>
                    <a:pt x="0" y="52451"/>
                  </a:lnTo>
                  <a:lnTo>
                    <a:pt x="9525" y="52451"/>
                  </a:lnTo>
                  <a:lnTo>
                    <a:pt x="0" y="52451"/>
                  </a:lnTo>
                  <a:cubicBezTo>
                    <a:pt x="0" y="45466"/>
                    <a:pt x="1397" y="38735"/>
                    <a:pt x="3937" y="32385"/>
                  </a:cubicBezTo>
                  <a:lnTo>
                    <a:pt x="3937" y="32385"/>
                  </a:lnTo>
                  <a:lnTo>
                    <a:pt x="3937" y="32385"/>
                  </a:lnTo>
                  <a:cubicBezTo>
                    <a:pt x="6604" y="26035"/>
                    <a:pt x="10414" y="20320"/>
                    <a:pt x="15367" y="15367"/>
                  </a:cubicBezTo>
                  <a:lnTo>
                    <a:pt x="15367" y="15367"/>
                  </a:lnTo>
                  <a:lnTo>
                    <a:pt x="15367" y="15367"/>
                  </a:lnTo>
                  <a:cubicBezTo>
                    <a:pt x="20320" y="10414"/>
                    <a:pt x="25908" y="6604"/>
                    <a:pt x="32385" y="3937"/>
                  </a:cubicBezTo>
                  <a:lnTo>
                    <a:pt x="32385" y="3937"/>
                  </a:lnTo>
                  <a:lnTo>
                    <a:pt x="32385" y="3937"/>
                  </a:lnTo>
                  <a:cubicBezTo>
                    <a:pt x="38862" y="1397"/>
                    <a:pt x="45593" y="0"/>
                    <a:pt x="52451" y="0"/>
                  </a:cubicBezTo>
                  <a:lnTo>
                    <a:pt x="52451" y="9525"/>
                  </a:lnTo>
                  <a:lnTo>
                    <a:pt x="52451" y="0"/>
                  </a:lnTo>
                  <a:lnTo>
                    <a:pt x="5891149" y="0"/>
                  </a:lnTo>
                  <a:lnTo>
                    <a:pt x="5891149" y="9525"/>
                  </a:lnTo>
                  <a:lnTo>
                    <a:pt x="5891149" y="0"/>
                  </a:lnTo>
                  <a:cubicBezTo>
                    <a:pt x="5898134" y="0"/>
                    <a:pt x="5904865" y="1397"/>
                    <a:pt x="5911215" y="3937"/>
                  </a:cubicBezTo>
                  <a:lnTo>
                    <a:pt x="5911215" y="3937"/>
                  </a:lnTo>
                  <a:lnTo>
                    <a:pt x="5911215" y="3937"/>
                  </a:lnTo>
                  <a:cubicBezTo>
                    <a:pt x="5917565" y="6604"/>
                    <a:pt x="5923280" y="10414"/>
                    <a:pt x="5928233" y="15367"/>
                  </a:cubicBezTo>
                  <a:lnTo>
                    <a:pt x="5928233" y="15367"/>
                  </a:lnTo>
                  <a:lnTo>
                    <a:pt x="5928233" y="15367"/>
                  </a:lnTo>
                  <a:cubicBezTo>
                    <a:pt x="5933186" y="20320"/>
                    <a:pt x="5936996" y="26035"/>
                    <a:pt x="5939663" y="32385"/>
                  </a:cubicBezTo>
                  <a:lnTo>
                    <a:pt x="5930900" y="36068"/>
                  </a:lnTo>
                  <a:lnTo>
                    <a:pt x="5939663" y="32385"/>
                  </a:lnTo>
                  <a:cubicBezTo>
                    <a:pt x="5942330" y="38862"/>
                    <a:pt x="5943727" y="45593"/>
                    <a:pt x="5943727" y="52451"/>
                  </a:cubicBezTo>
                  <a:lnTo>
                    <a:pt x="5934202" y="52451"/>
                  </a:lnTo>
                  <a:lnTo>
                    <a:pt x="5943727" y="52451"/>
                  </a:lnTo>
                  <a:lnTo>
                    <a:pt x="5943727" y="1100074"/>
                  </a:lnTo>
                  <a:lnTo>
                    <a:pt x="5934202" y="1100074"/>
                  </a:lnTo>
                  <a:lnTo>
                    <a:pt x="5943727" y="1100074"/>
                  </a:lnTo>
                  <a:cubicBezTo>
                    <a:pt x="5943727" y="1107059"/>
                    <a:pt x="5942330" y="1113790"/>
                    <a:pt x="5939663" y="1120140"/>
                  </a:cubicBezTo>
                  <a:lnTo>
                    <a:pt x="5930900" y="1116457"/>
                  </a:lnTo>
                  <a:lnTo>
                    <a:pt x="5939663" y="1120140"/>
                  </a:lnTo>
                  <a:cubicBezTo>
                    <a:pt x="5936996" y="1126617"/>
                    <a:pt x="5933186" y="1132205"/>
                    <a:pt x="5928233" y="1137158"/>
                  </a:cubicBezTo>
                  <a:lnTo>
                    <a:pt x="5928233" y="1137158"/>
                  </a:lnTo>
                  <a:lnTo>
                    <a:pt x="5928233" y="1137158"/>
                  </a:lnTo>
                  <a:cubicBezTo>
                    <a:pt x="5923280" y="1142111"/>
                    <a:pt x="5917565" y="1145921"/>
                    <a:pt x="5911215" y="1148588"/>
                  </a:cubicBezTo>
                  <a:lnTo>
                    <a:pt x="5907532" y="1139825"/>
                  </a:lnTo>
                  <a:lnTo>
                    <a:pt x="5911215" y="1148588"/>
                  </a:lnTo>
                  <a:cubicBezTo>
                    <a:pt x="5904738" y="1151255"/>
                    <a:pt x="5898007" y="1152652"/>
                    <a:pt x="5891149" y="1152652"/>
                  </a:cubicBezTo>
                  <a:lnTo>
                    <a:pt x="5891149" y="1143000"/>
                  </a:lnTo>
                  <a:lnTo>
                    <a:pt x="5891149" y="1152525"/>
                  </a:lnTo>
                  <a:lnTo>
                    <a:pt x="52451" y="1152525"/>
                  </a:lnTo>
                  <a:lnTo>
                    <a:pt x="52451" y="1143000"/>
                  </a:lnTo>
                  <a:lnTo>
                    <a:pt x="52451" y="1152525"/>
                  </a:lnTo>
                  <a:cubicBezTo>
                    <a:pt x="45466" y="1152525"/>
                    <a:pt x="38735" y="1151128"/>
                    <a:pt x="32385" y="1148461"/>
                  </a:cubicBezTo>
                  <a:lnTo>
                    <a:pt x="36068" y="1139698"/>
                  </a:lnTo>
                  <a:lnTo>
                    <a:pt x="32385" y="1148461"/>
                  </a:lnTo>
                  <a:cubicBezTo>
                    <a:pt x="25908" y="1145794"/>
                    <a:pt x="20193" y="1141984"/>
                    <a:pt x="15367" y="1137031"/>
                  </a:cubicBezTo>
                  <a:lnTo>
                    <a:pt x="15367" y="1137031"/>
                  </a:lnTo>
                  <a:lnTo>
                    <a:pt x="15367" y="1137031"/>
                  </a:lnTo>
                  <a:cubicBezTo>
                    <a:pt x="10414" y="1132078"/>
                    <a:pt x="6604" y="1126363"/>
                    <a:pt x="3937" y="1120013"/>
                  </a:cubicBezTo>
                  <a:lnTo>
                    <a:pt x="3937" y="1120013"/>
                  </a:lnTo>
                  <a:lnTo>
                    <a:pt x="3937" y="1120013"/>
                  </a:lnTo>
                  <a:cubicBezTo>
                    <a:pt x="1397" y="1113663"/>
                    <a:pt x="0" y="1106932"/>
                    <a:pt x="0" y="1100074"/>
                  </a:cubicBezTo>
                  <a:lnTo>
                    <a:pt x="9525" y="1100074"/>
                  </a:lnTo>
                  <a:lnTo>
                    <a:pt x="0" y="1100074"/>
                  </a:lnTo>
                  <a:moveTo>
                    <a:pt x="19050" y="1100074"/>
                  </a:moveTo>
                  <a:cubicBezTo>
                    <a:pt x="19050" y="1104519"/>
                    <a:pt x="19939" y="1108710"/>
                    <a:pt x="21590" y="1112901"/>
                  </a:cubicBezTo>
                  <a:lnTo>
                    <a:pt x="12827" y="1116584"/>
                  </a:lnTo>
                  <a:lnTo>
                    <a:pt x="21590" y="1112901"/>
                  </a:lnTo>
                  <a:cubicBezTo>
                    <a:pt x="23241" y="1116965"/>
                    <a:pt x="25654" y="1120648"/>
                    <a:pt x="28829" y="1123823"/>
                  </a:cubicBezTo>
                  <a:lnTo>
                    <a:pt x="22098" y="1130554"/>
                  </a:lnTo>
                  <a:lnTo>
                    <a:pt x="28829" y="1123823"/>
                  </a:lnTo>
                  <a:cubicBezTo>
                    <a:pt x="32004" y="1126998"/>
                    <a:pt x="35560" y="1129411"/>
                    <a:pt x="39624" y="1131062"/>
                  </a:cubicBezTo>
                  <a:lnTo>
                    <a:pt x="39624" y="1131062"/>
                  </a:lnTo>
                  <a:lnTo>
                    <a:pt x="39624" y="1131062"/>
                  </a:lnTo>
                  <a:cubicBezTo>
                    <a:pt x="43688" y="1132713"/>
                    <a:pt x="48006" y="1133602"/>
                    <a:pt x="52451" y="1133602"/>
                  </a:cubicBezTo>
                  <a:lnTo>
                    <a:pt x="5891149" y="1133602"/>
                  </a:lnTo>
                  <a:cubicBezTo>
                    <a:pt x="5895594" y="1133602"/>
                    <a:pt x="5899785" y="1132713"/>
                    <a:pt x="5903976" y="1131062"/>
                  </a:cubicBezTo>
                  <a:lnTo>
                    <a:pt x="5903976" y="1131062"/>
                  </a:lnTo>
                  <a:lnTo>
                    <a:pt x="5903976" y="1131062"/>
                  </a:lnTo>
                  <a:cubicBezTo>
                    <a:pt x="5908040" y="1129411"/>
                    <a:pt x="5911723" y="1126998"/>
                    <a:pt x="5914771" y="1123823"/>
                  </a:cubicBezTo>
                  <a:lnTo>
                    <a:pt x="5921502" y="1130554"/>
                  </a:lnTo>
                  <a:lnTo>
                    <a:pt x="5914771" y="1123823"/>
                  </a:lnTo>
                  <a:cubicBezTo>
                    <a:pt x="5917946" y="1120648"/>
                    <a:pt x="5920359" y="1117092"/>
                    <a:pt x="5922010" y="1113028"/>
                  </a:cubicBezTo>
                  <a:lnTo>
                    <a:pt x="5922010" y="1113028"/>
                  </a:lnTo>
                  <a:lnTo>
                    <a:pt x="5922010" y="1113028"/>
                  </a:lnTo>
                  <a:cubicBezTo>
                    <a:pt x="5923661" y="1108964"/>
                    <a:pt x="5924550" y="1104646"/>
                    <a:pt x="5924550" y="1100201"/>
                  </a:cubicBezTo>
                  <a:lnTo>
                    <a:pt x="5924550" y="52451"/>
                  </a:lnTo>
                  <a:cubicBezTo>
                    <a:pt x="5924550" y="48006"/>
                    <a:pt x="5923661" y="43815"/>
                    <a:pt x="5922010" y="39624"/>
                  </a:cubicBezTo>
                  <a:lnTo>
                    <a:pt x="5922010" y="39624"/>
                  </a:lnTo>
                  <a:lnTo>
                    <a:pt x="5922010" y="39624"/>
                  </a:lnTo>
                  <a:cubicBezTo>
                    <a:pt x="5920359" y="35560"/>
                    <a:pt x="5917946" y="31877"/>
                    <a:pt x="5914771" y="28829"/>
                  </a:cubicBezTo>
                  <a:lnTo>
                    <a:pt x="5921502" y="22098"/>
                  </a:lnTo>
                  <a:lnTo>
                    <a:pt x="5914771" y="28829"/>
                  </a:lnTo>
                  <a:cubicBezTo>
                    <a:pt x="5911596" y="25654"/>
                    <a:pt x="5908040" y="23241"/>
                    <a:pt x="5903849" y="21590"/>
                  </a:cubicBezTo>
                  <a:lnTo>
                    <a:pt x="5907532" y="12827"/>
                  </a:lnTo>
                  <a:lnTo>
                    <a:pt x="5903849" y="21590"/>
                  </a:lnTo>
                  <a:cubicBezTo>
                    <a:pt x="5899785" y="19939"/>
                    <a:pt x="5895467" y="19050"/>
                    <a:pt x="5891022" y="19050"/>
                  </a:cubicBezTo>
                  <a:lnTo>
                    <a:pt x="52451" y="19050"/>
                  </a:lnTo>
                  <a:cubicBezTo>
                    <a:pt x="48006" y="19050"/>
                    <a:pt x="43815" y="19939"/>
                    <a:pt x="39624" y="21590"/>
                  </a:cubicBezTo>
                  <a:lnTo>
                    <a:pt x="35941" y="12827"/>
                  </a:lnTo>
                  <a:lnTo>
                    <a:pt x="39624" y="21590"/>
                  </a:lnTo>
                  <a:cubicBezTo>
                    <a:pt x="35560" y="23241"/>
                    <a:pt x="31877" y="25654"/>
                    <a:pt x="28829" y="28829"/>
                  </a:cubicBezTo>
                  <a:lnTo>
                    <a:pt x="22098" y="22098"/>
                  </a:lnTo>
                  <a:lnTo>
                    <a:pt x="28829" y="28829"/>
                  </a:lnTo>
                  <a:cubicBezTo>
                    <a:pt x="25654" y="32004"/>
                    <a:pt x="23241" y="35560"/>
                    <a:pt x="21590" y="39751"/>
                  </a:cubicBezTo>
                  <a:lnTo>
                    <a:pt x="12827" y="36068"/>
                  </a:lnTo>
                  <a:lnTo>
                    <a:pt x="21590" y="39751"/>
                  </a:lnTo>
                  <a:cubicBezTo>
                    <a:pt x="19939" y="43815"/>
                    <a:pt x="19050" y="48133"/>
                    <a:pt x="19050" y="52578"/>
                  </a:cubicBezTo>
                  <a:lnTo>
                    <a:pt x="19050" y="1100074"/>
                  </a:ln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36572" y="6746872"/>
            <a:ext cx="6070597" cy="1279522"/>
            <a:chOff x="0" y="0"/>
            <a:chExt cx="6070600" cy="12795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898" y="72898"/>
              <a:ext cx="5924677" cy="1133602"/>
            </a:xfrm>
            <a:custGeom>
              <a:avLst/>
              <a:gdLst/>
              <a:ahLst/>
              <a:cxnLst/>
              <a:rect r="r" b="b" t="t" l="l"/>
              <a:pathLst>
                <a:path h="1133602" w="5924677">
                  <a:moveTo>
                    <a:pt x="127" y="1090676"/>
                  </a:moveTo>
                  <a:lnTo>
                    <a:pt x="127" y="43053"/>
                  </a:lnTo>
                  <a:cubicBezTo>
                    <a:pt x="127" y="37338"/>
                    <a:pt x="1270" y="31877"/>
                    <a:pt x="3429" y="26543"/>
                  </a:cubicBezTo>
                  <a:cubicBezTo>
                    <a:pt x="5588" y="21209"/>
                    <a:pt x="8763" y="16637"/>
                    <a:pt x="12700" y="12573"/>
                  </a:cubicBezTo>
                  <a:cubicBezTo>
                    <a:pt x="16637" y="8509"/>
                    <a:pt x="21336" y="5461"/>
                    <a:pt x="26670" y="3302"/>
                  </a:cubicBezTo>
                  <a:cubicBezTo>
                    <a:pt x="32004" y="1143"/>
                    <a:pt x="37465" y="0"/>
                    <a:pt x="43180" y="0"/>
                  </a:cubicBezTo>
                  <a:lnTo>
                    <a:pt x="5881751" y="0"/>
                  </a:lnTo>
                  <a:cubicBezTo>
                    <a:pt x="5887466" y="0"/>
                    <a:pt x="5892927" y="1143"/>
                    <a:pt x="5898134" y="3302"/>
                  </a:cubicBezTo>
                  <a:cubicBezTo>
                    <a:pt x="5903341" y="5461"/>
                    <a:pt x="5908040" y="8636"/>
                    <a:pt x="5912104" y="12573"/>
                  </a:cubicBezTo>
                  <a:cubicBezTo>
                    <a:pt x="5916168" y="16510"/>
                    <a:pt x="5919216" y="21209"/>
                    <a:pt x="5921375" y="26543"/>
                  </a:cubicBezTo>
                  <a:cubicBezTo>
                    <a:pt x="5923534" y="31877"/>
                    <a:pt x="5924677" y="37338"/>
                    <a:pt x="5924677" y="43053"/>
                  </a:cubicBezTo>
                  <a:lnTo>
                    <a:pt x="5924677" y="1090676"/>
                  </a:lnTo>
                  <a:cubicBezTo>
                    <a:pt x="5924677" y="1096391"/>
                    <a:pt x="5923534" y="1101852"/>
                    <a:pt x="5921375" y="1107059"/>
                  </a:cubicBezTo>
                  <a:cubicBezTo>
                    <a:pt x="5919216" y="1112266"/>
                    <a:pt x="5916041" y="1116965"/>
                    <a:pt x="5912104" y="1121029"/>
                  </a:cubicBezTo>
                  <a:cubicBezTo>
                    <a:pt x="5908167" y="1125093"/>
                    <a:pt x="5903468" y="1128141"/>
                    <a:pt x="5898134" y="1130300"/>
                  </a:cubicBezTo>
                  <a:cubicBezTo>
                    <a:pt x="5892800" y="1132459"/>
                    <a:pt x="5887339" y="1133602"/>
                    <a:pt x="5881751" y="1133602"/>
                  </a:cubicBezTo>
                  <a:lnTo>
                    <a:pt x="43053" y="1133602"/>
                  </a:lnTo>
                  <a:cubicBezTo>
                    <a:pt x="37338" y="1133602"/>
                    <a:pt x="31877" y="1132459"/>
                    <a:pt x="26543" y="1130300"/>
                  </a:cubicBezTo>
                  <a:cubicBezTo>
                    <a:pt x="21209" y="1128141"/>
                    <a:pt x="16637" y="1124966"/>
                    <a:pt x="12573" y="1121029"/>
                  </a:cubicBezTo>
                  <a:cubicBezTo>
                    <a:pt x="8509" y="1117092"/>
                    <a:pt x="5461" y="1112393"/>
                    <a:pt x="3302" y="1107059"/>
                  </a:cubicBezTo>
                  <a:cubicBezTo>
                    <a:pt x="1143" y="1101725"/>
                    <a:pt x="0" y="1096264"/>
                    <a:pt x="0" y="1090676"/>
                  </a:cubicBezTo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5943727" cy="1152652"/>
            </a:xfrm>
            <a:custGeom>
              <a:avLst/>
              <a:gdLst/>
              <a:ahLst/>
              <a:cxnLst/>
              <a:rect r="r" b="b" t="t" l="l"/>
              <a:pathLst>
                <a:path h="1152652" w="5943727">
                  <a:moveTo>
                    <a:pt x="0" y="1100074"/>
                  </a:moveTo>
                  <a:lnTo>
                    <a:pt x="0" y="52451"/>
                  </a:lnTo>
                  <a:lnTo>
                    <a:pt x="9525" y="52451"/>
                  </a:lnTo>
                  <a:lnTo>
                    <a:pt x="0" y="52451"/>
                  </a:lnTo>
                  <a:cubicBezTo>
                    <a:pt x="0" y="45466"/>
                    <a:pt x="1397" y="38735"/>
                    <a:pt x="3937" y="32385"/>
                  </a:cubicBezTo>
                  <a:lnTo>
                    <a:pt x="3937" y="32385"/>
                  </a:lnTo>
                  <a:lnTo>
                    <a:pt x="3937" y="32385"/>
                  </a:lnTo>
                  <a:cubicBezTo>
                    <a:pt x="6604" y="26035"/>
                    <a:pt x="10414" y="20320"/>
                    <a:pt x="15367" y="15367"/>
                  </a:cubicBezTo>
                  <a:lnTo>
                    <a:pt x="15367" y="15367"/>
                  </a:lnTo>
                  <a:lnTo>
                    <a:pt x="15367" y="15367"/>
                  </a:lnTo>
                  <a:cubicBezTo>
                    <a:pt x="20320" y="10414"/>
                    <a:pt x="25908" y="6604"/>
                    <a:pt x="32385" y="3937"/>
                  </a:cubicBezTo>
                  <a:lnTo>
                    <a:pt x="32385" y="3937"/>
                  </a:lnTo>
                  <a:lnTo>
                    <a:pt x="32385" y="3937"/>
                  </a:lnTo>
                  <a:cubicBezTo>
                    <a:pt x="38862" y="1397"/>
                    <a:pt x="45593" y="0"/>
                    <a:pt x="52451" y="0"/>
                  </a:cubicBezTo>
                  <a:lnTo>
                    <a:pt x="52451" y="9525"/>
                  </a:lnTo>
                  <a:lnTo>
                    <a:pt x="52451" y="0"/>
                  </a:lnTo>
                  <a:lnTo>
                    <a:pt x="5891149" y="0"/>
                  </a:lnTo>
                  <a:lnTo>
                    <a:pt x="5891149" y="9525"/>
                  </a:lnTo>
                  <a:lnTo>
                    <a:pt x="5891149" y="0"/>
                  </a:lnTo>
                  <a:cubicBezTo>
                    <a:pt x="5898134" y="0"/>
                    <a:pt x="5904865" y="1397"/>
                    <a:pt x="5911215" y="3937"/>
                  </a:cubicBezTo>
                  <a:lnTo>
                    <a:pt x="5911215" y="3937"/>
                  </a:lnTo>
                  <a:lnTo>
                    <a:pt x="5911215" y="3937"/>
                  </a:lnTo>
                  <a:cubicBezTo>
                    <a:pt x="5917565" y="6604"/>
                    <a:pt x="5923280" y="10414"/>
                    <a:pt x="5928233" y="15367"/>
                  </a:cubicBezTo>
                  <a:lnTo>
                    <a:pt x="5928233" y="15367"/>
                  </a:lnTo>
                  <a:lnTo>
                    <a:pt x="5928233" y="15367"/>
                  </a:lnTo>
                  <a:cubicBezTo>
                    <a:pt x="5933186" y="20320"/>
                    <a:pt x="5936996" y="26035"/>
                    <a:pt x="5939663" y="32385"/>
                  </a:cubicBezTo>
                  <a:lnTo>
                    <a:pt x="5930900" y="36068"/>
                  </a:lnTo>
                  <a:lnTo>
                    <a:pt x="5939663" y="32385"/>
                  </a:lnTo>
                  <a:cubicBezTo>
                    <a:pt x="5942330" y="38862"/>
                    <a:pt x="5943727" y="45593"/>
                    <a:pt x="5943727" y="52451"/>
                  </a:cubicBezTo>
                  <a:lnTo>
                    <a:pt x="5934202" y="52451"/>
                  </a:lnTo>
                  <a:lnTo>
                    <a:pt x="5943727" y="52451"/>
                  </a:lnTo>
                  <a:lnTo>
                    <a:pt x="5943727" y="1100074"/>
                  </a:lnTo>
                  <a:lnTo>
                    <a:pt x="5934202" y="1100074"/>
                  </a:lnTo>
                  <a:lnTo>
                    <a:pt x="5943727" y="1100074"/>
                  </a:lnTo>
                  <a:cubicBezTo>
                    <a:pt x="5943727" y="1107059"/>
                    <a:pt x="5942330" y="1113790"/>
                    <a:pt x="5939663" y="1120140"/>
                  </a:cubicBezTo>
                  <a:lnTo>
                    <a:pt x="5930900" y="1116457"/>
                  </a:lnTo>
                  <a:lnTo>
                    <a:pt x="5939663" y="1120140"/>
                  </a:lnTo>
                  <a:cubicBezTo>
                    <a:pt x="5936996" y="1126617"/>
                    <a:pt x="5933186" y="1132205"/>
                    <a:pt x="5928233" y="1137158"/>
                  </a:cubicBezTo>
                  <a:lnTo>
                    <a:pt x="5928233" y="1137158"/>
                  </a:lnTo>
                  <a:lnTo>
                    <a:pt x="5928233" y="1137158"/>
                  </a:lnTo>
                  <a:cubicBezTo>
                    <a:pt x="5923280" y="1142111"/>
                    <a:pt x="5917565" y="1145921"/>
                    <a:pt x="5911215" y="1148588"/>
                  </a:cubicBezTo>
                  <a:lnTo>
                    <a:pt x="5907532" y="1139825"/>
                  </a:lnTo>
                  <a:lnTo>
                    <a:pt x="5911215" y="1148588"/>
                  </a:lnTo>
                  <a:cubicBezTo>
                    <a:pt x="5904738" y="1151255"/>
                    <a:pt x="5898007" y="1152652"/>
                    <a:pt x="5891149" y="1152652"/>
                  </a:cubicBezTo>
                  <a:lnTo>
                    <a:pt x="5891149" y="1143000"/>
                  </a:lnTo>
                  <a:lnTo>
                    <a:pt x="5891149" y="1152525"/>
                  </a:lnTo>
                  <a:lnTo>
                    <a:pt x="52451" y="1152525"/>
                  </a:lnTo>
                  <a:lnTo>
                    <a:pt x="52451" y="1143000"/>
                  </a:lnTo>
                  <a:lnTo>
                    <a:pt x="52451" y="1152525"/>
                  </a:lnTo>
                  <a:cubicBezTo>
                    <a:pt x="45466" y="1152525"/>
                    <a:pt x="38735" y="1151128"/>
                    <a:pt x="32385" y="1148461"/>
                  </a:cubicBezTo>
                  <a:lnTo>
                    <a:pt x="36068" y="1139698"/>
                  </a:lnTo>
                  <a:lnTo>
                    <a:pt x="32385" y="1148461"/>
                  </a:lnTo>
                  <a:cubicBezTo>
                    <a:pt x="25908" y="1145794"/>
                    <a:pt x="20193" y="1141984"/>
                    <a:pt x="15367" y="1137031"/>
                  </a:cubicBezTo>
                  <a:lnTo>
                    <a:pt x="15367" y="1137031"/>
                  </a:lnTo>
                  <a:lnTo>
                    <a:pt x="15367" y="1137031"/>
                  </a:lnTo>
                  <a:cubicBezTo>
                    <a:pt x="10414" y="1132078"/>
                    <a:pt x="6604" y="1126363"/>
                    <a:pt x="3937" y="1120013"/>
                  </a:cubicBezTo>
                  <a:lnTo>
                    <a:pt x="3937" y="1120013"/>
                  </a:lnTo>
                  <a:lnTo>
                    <a:pt x="3937" y="1120013"/>
                  </a:lnTo>
                  <a:cubicBezTo>
                    <a:pt x="1397" y="1113663"/>
                    <a:pt x="0" y="1106932"/>
                    <a:pt x="0" y="1100074"/>
                  </a:cubicBezTo>
                  <a:lnTo>
                    <a:pt x="9525" y="1100074"/>
                  </a:lnTo>
                  <a:lnTo>
                    <a:pt x="0" y="1100074"/>
                  </a:lnTo>
                  <a:moveTo>
                    <a:pt x="19050" y="1100074"/>
                  </a:moveTo>
                  <a:cubicBezTo>
                    <a:pt x="19050" y="1104519"/>
                    <a:pt x="19939" y="1108710"/>
                    <a:pt x="21590" y="1112901"/>
                  </a:cubicBezTo>
                  <a:lnTo>
                    <a:pt x="12827" y="1116584"/>
                  </a:lnTo>
                  <a:lnTo>
                    <a:pt x="21590" y="1112901"/>
                  </a:lnTo>
                  <a:cubicBezTo>
                    <a:pt x="23241" y="1116965"/>
                    <a:pt x="25654" y="1120648"/>
                    <a:pt x="28829" y="1123823"/>
                  </a:cubicBezTo>
                  <a:lnTo>
                    <a:pt x="22098" y="1130554"/>
                  </a:lnTo>
                  <a:lnTo>
                    <a:pt x="28829" y="1123823"/>
                  </a:lnTo>
                  <a:cubicBezTo>
                    <a:pt x="32004" y="1126998"/>
                    <a:pt x="35560" y="1129411"/>
                    <a:pt x="39624" y="1131062"/>
                  </a:cubicBezTo>
                  <a:lnTo>
                    <a:pt x="39624" y="1131062"/>
                  </a:lnTo>
                  <a:lnTo>
                    <a:pt x="39624" y="1131062"/>
                  </a:lnTo>
                  <a:cubicBezTo>
                    <a:pt x="43688" y="1132713"/>
                    <a:pt x="48006" y="1133602"/>
                    <a:pt x="52451" y="1133602"/>
                  </a:cubicBezTo>
                  <a:lnTo>
                    <a:pt x="5891149" y="1133602"/>
                  </a:lnTo>
                  <a:cubicBezTo>
                    <a:pt x="5895594" y="1133602"/>
                    <a:pt x="5899785" y="1132713"/>
                    <a:pt x="5903976" y="1131062"/>
                  </a:cubicBezTo>
                  <a:lnTo>
                    <a:pt x="5903976" y="1131062"/>
                  </a:lnTo>
                  <a:lnTo>
                    <a:pt x="5903976" y="1131062"/>
                  </a:lnTo>
                  <a:cubicBezTo>
                    <a:pt x="5908040" y="1129411"/>
                    <a:pt x="5911723" y="1126998"/>
                    <a:pt x="5914771" y="1123823"/>
                  </a:cubicBezTo>
                  <a:lnTo>
                    <a:pt x="5921502" y="1130554"/>
                  </a:lnTo>
                  <a:lnTo>
                    <a:pt x="5914771" y="1123823"/>
                  </a:lnTo>
                  <a:cubicBezTo>
                    <a:pt x="5917946" y="1120648"/>
                    <a:pt x="5920359" y="1117092"/>
                    <a:pt x="5922010" y="1113028"/>
                  </a:cubicBezTo>
                  <a:lnTo>
                    <a:pt x="5922010" y="1113028"/>
                  </a:lnTo>
                  <a:lnTo>
                    <a:pt x="5922010" y="1113028"/>
                  </a:lnTo>
                  <a:cubicBezTo>
                    <a:pt x="5923661" y="1108964"/>
                    <a:pt x="5924550" y="1104646"/>
                    <a:pt x="5924550" y="1100201"/>
                  </a:cubicBezTo>
                  <a:lnTo>
                    <a:pt x="5924550" y="52451"/>
                  </a:lnTo>
                  <a:cubicBezTo>
                    <a:pt x="5924550" y="48006"/>
                    <a:pt x="5923661" y="43815"/>
                    <a:pt x="5922010" y="39624"/>
                  </a:cubicBezTo>
                  <a:lnTo>
                    <a:pt x="5922010" y="39624"/>
                  </a:lnTo>
                  <a:lnTo>
                    <a:pt x="5922010" y="39624"/>
                  </a:lnTo>
                  <a:cubicBezTo>
                    <a:pt x="5920359" y="35560"/>
                    <a:pt x="5917946" y="31877"/>
                    <a:pt x="5914771" y="28829"/>
                  </a:cubicBezTo>
                  <a:lnTo>
                    <a:pt x="5921502" y="22098"/>
                  </a:lnTo>
                  <a:lnTo>
                    <a:pt x="5914771" y="28829"/>
                  </a:lnTo>
                  <a:cubicBezTo>
                    <a:pt x="5911596" y="25654"/>
                    <a:pt x="5908040" y="23241"/>
                    <a:pt x="5903849" y="21590"/>
                  </a:cubicBezTo>
                  <a:lnTo>
                    <a:pt x="5907532" y="12827"/>
                  </a:lnTo>
                  <a:lnTo>
                    <a:pt x="5903849" y="21590"/>
                  </a:lnTo>
                  <a:cubicBezTo>
                    <a:pt x="5899785" y="19939"/>
                    <a:pt x="5895467" y="19050"/>
                    <a:pt x="5891022" y="19050"/>
                  </a:cubicBezTo>
                  <a:lnTo>
                    <a:pt x="52451" y="19050"/>
                  </a:lnTo>
                  <a:cubicBezTo>
                    <a:pt x="48006" y="19050"/>
                    <a:pt x="43815" y="19939"/>
                    <a:pt x="39624" y="21590"/>
                  </a:cubicBezTo>
                  <a:lnTo>
                    <a:pt x="35941" y="12827"/>
                  </a:lnTo>
                  <a:lnTo>
                    <a:pt x="39624" y="21590"/>
                  </a:lnTo>
                  <a:cubicBezTo>
                    <a:pt x="35560" y="23241"/>
                    <a:pt x="31877" y="25654"/>
                    <a:pt x="28829" y="28829"/>
                  </a:cubicBezTo>
                  <a:lnTo>
                    <a:pt x="22098" y="22098"/>
                  </a:lnTo>
                  <a:lnTo>
                    <a:pt x="28829" y="28829"/>
                  </a:lnTo>
                  <a:cubicBezTo>
                    <a:pt x="25654" y="32004"/>
                    <a:pt x="23241" y="35560"/>
                    <a:pt x="21590" y="39751"/>
                  </a:cubicBezTo>
                  <a:lnTo>
                    <a:pt x="12827" y="36068"/>
                  </a:lnTo>
                  <a:lnTo>
                    <a:pt x="21590" y="39751"/>
                  </a:lnTo>
                  <a:cubicBezTo>
                    <a:pt x="19939" y="43815"/>
                    <a:pt x="19050" y="48133"/>
                    <a:pt x="19050" y="52578"/>
                  </a:cubicBezTo>
                  <a:lnTo>
                    <a:pt x="19050" y="1100074"/>
                  </a:ln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36572" y="8051797"/>
            <a:ext cx="6070597" cy="1279522"/>
            <a:chOff x="0" y="0"/>
            <a:chExt cx="6070600" cy="12795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898" y="73025"/>
              <a:ext cx="5924677" cy="1133475"/>
            </a:xfrm>
            <a:custGeom>
              <a:avLst/>
              <a:gdLst/>
              <a:ahLst/>
              <a:cxnLst/>
              <a:rect r="r" b="b" t="t" l="l"/>
              <a:pathLst>
                <a:path h="1133475" w="5924677">
                  <a:moveTo>
                    <a:pt x="127" y="1090549"/>
                  </a:moveTo>
                  <a:lnTo>
                    <a:pt x="127" y="42926"/>
                  </a:lnTo>
                  <a:cubicBezTo>
                    <a:pt x="127" y="37211"/>
                    <a:pt x="1270" y="31750"/>
                    <a:pt x="3429" y="26543"/>
                  </a:cubicBezTo>
                  <a:cubicBezTo>
                    <a:pt x="5588" y="21336"/>
                    <a:pt x="8763" y="16637"/>
                    <a:pt x="12700" y="12573"/>
                  </a:cubicBezTo>
                  <a:cubicBezTo>
                    <a:pt x="16637" y="8509"/>
                    <a:pt x="21336" y="5461"/>
                    <a:pt x="26670" y="3302"/>
                  </a:cubicBezTo>
                  <a:cubicBezTo>
                    <a:pt x="32004" y="1143"/>
                    <a:pt x="37465" y="0"/>
                    <a:pt x="43180" y="0"/>
                  </a:cubicBezTo>
                  <a:lnTo>
                    <a:pt x="5881751" y="0"/>
                  </a:lnTo>
                  <a:cubicBezTo>
                    <a:pt x="5887466" y="0"/>
                    <a:pt x="5892927" y="1143"/>
                    <a:pt x="5898134" y="3302"/>
                  </a:cubicBezTo>
                  <a:cubicBezTo>
                    <a:pt x="5903341" y="5461"/>
                    <a:pt x="5908040" y="8636"/>
                    <a:pt x="5912104" y="12573"/>
                  </a:cubicBezTo>
                  <a:cubicBezTo>
                    <a:pt x="5916168" y="16510"/>
                    <a:pt x="5919216" y="21209"/>
                    <a:pt x="5921375" y="26543"/>
                  </a:cubicBezTo>
                  <a:cubicBezTo>
                    <a:pt x="5923534" y="31877"/>
                    <a:pt x="5924677" y="37338"/>
                    <a:pt x="5924677" y="42926"/>
                  </a:cubicBezTo>
                  <a:lnTo>
                    <a:pt x="5924677" y="1090549"/>
                  </a:lnTo>
                  <a:cubicBezTo>
                    <a:pt x="5924677" y="1096264"/>
                    <a:pt x="5923534" y="1101725"/>
                    <a:pt x="5921375" y="1106932"/>
                  </a:cubicBezTo>
                  <a:cubicBezTo>
                    <a:pt x="5919216" y="1112139"/>
                    <a:pt x="5916041" y="1116838"/>
                    <a:pt x="5912104" y="1120902"/>
                  </a:cubicBezTo>
                  <a:cubicBezTo>
                    <a:pt x="5908167" y="1124966"/>
                    <a:pt x="5903468" y="1128014"/>
                    <a:pt x="5898134" y="1130173"/>
                  </a:cubicBezTo>
                  <a:cubicBezTo>
                    <a:pt x="5892800" y="1132332"/>
                    <a:pt x="5887339" y="1133475"/>
                    <a:pt x="5881751" y="1133475"/>
                  </a:cubicBezTo>
                  <a:lnTo>
                    <a:pt x="43053" y="1133475"/>
                  </a:lnTo>
                  <a:cubicBezTo>
                    <a:pt x="37338" y="1133475"/>
                    <a:pt x="31877" y="1132332"/>
                    <a:pt x="26543" y="1130173"/>
                  </a:cubicBezTo>
                  <a:cubicBezTo>
                    <a:pt x="21209" y="1128014"/>
                    <a:pt x="16637" y="1124839"/>
                    <a:pt x="12573" y="1120902"/>
                  </a:cubicBezTo>
                  <a:cubicBezTo>
                    <a:pt x="8509" y="1116965"/>
                    <a:pt x="5461" y="1112266"/>
                    <a:pt x="3302" y="1106932"/>
                  </a:cubicBezTo>
                  <a:cubicBezTo>
                    <a:pt x="1143" y="1101598"/>
                    <a:pt x="0" y="1096137"/>
                    <a:pt x="0" y="1090549"/>
                  </a:cubicBezTo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943727" cy="1152525"/>
            </a:xfrm>
            <a:custGeom>
              <a:avLst/>
              <a:gdLst/>
              <a:ahLst/>
              <a:cxnLst/>
              <a:rect r="r" b="b" t="t" l="l"/>
              <a:pathLst>
                <a:path h="1152525" w="5943727">
                  <a:moveTo>
                    <a:pt x="0" y="1100074"/>
                  </a:moveTo>
                  <a:lnTo>
                    <a:pt x="0" y="52451"/>
                  </a:lnTo>
                  <a:lnTo>
                    <a:pt x="9525" y="52451"/>
                  </a:lnTo>
                  <a:lnTo>
                    <a:pt x="0" y="52451"/>
                  </a:lnTo>
                  <a:cubicBezTo>
                    <a:pt x="0" y="45466"/>
                    <a:pt x="1397" y="38735"/>
                    <a:pt x="3937" y="32385"/>
                  </a:cubicBezTo>
                  <a:lnTo>
                    <a:pt x="3937" y="32385"/>
                  </a:lnTo>
                  <a:lnTo>
                    <a:pt x="3937" y="32385"/>
                  </a:lnTo>
                  <a:cubicBezTo>
                    <a:pt x="6604" y="26035"/>
                    <a:pt x="10414" y="20320"/>
                    <a:pt x="15367" y="15367"/>
                  </a:cubicBezTo>
                  <a:lnTo>
                    <a:pt x="15367" y="15367"/>
                  </a:lnTo>
                  <a:lnTo>
                    <a:pt x="15367" y="15367"/>
                  </a:lnTo>
                  <a:cubicBezTo>
                    <a:pt x="20320" y="10414"/>
                    <a:pt x="25908" y="6604"/>
                    <a:pt x="32385" y="3937"/>
                  </a:cubicBezTo>
                  <a:lnTo>
                    <a:pt x="32385" y="3937"/>
                  </a:lnTo>
                  <a:lnTo>
                    <a:pt x="32385" y="3937"/>
                  </a:lnTo>
                  <a:cubicBezTo>
                    <a:pt x="38862" y="1397"/>
                    <a:pt x="45593" y="0"/>
                    <a:pt x="52451" y="0"/>
                  </a:cubicBezTo>
                  <a:lnTo>
                    <a:pt x="52451" y="9525"/>
                  </a:lnTo>
                  <a:lnTo>
                    <a:pt x="52451" y="0"/>
                  </a:lnTo>
                  <a:lnTo>
                    <a:pt x="5891149" y="0"/>
                  </a:lnTo>
                  <a:lnTo>
                    <a:pt x="5891149" y="9525"/>
                  </a:lnTo>
                  <a:lnTo>
                    <a:pt x="5891149" y="0"/>
                  </a:lnTo>
                  <a:cubicBezTo>
                    <a:pt x="5898134" y="0"/>
                    <a:pt x="5904865" y="1397"/>
                    <a:pt x="5911215" y="3937"/>
                  </a:cubicBezTo>
                  <a:lnTo>
                    <a:pt x="5911215" y="3937"/>
                  </a:lnTo>
                  <a:lnTo>
                    <a:pt x="5911215" y="3937"/>
                  </a:lnTo>
                  <a:cubicBezTo>
                    <a:pt x="5917565" y="6604"/>
                    <a:pt x="5923280" y="10414"/>
                    <a:pt x="5928233" y="15367"/>
                  </a:cubicBezTo>
                  <a:lnTo>
                    <a:pt x="5928233" y="15367"/>
                  </a:lnTo>
                  <a:lnTo>
                    <a:pt x="5928233" y="15367"/>
                  </a:lnTo>
                  <a:cubicBezTo>
                    <a:pt x="5933186" y="20320"/>
                    <a:pt x="5936996" y="26035"/>
                    <a:pt x="5939663" y="32385"/>
                  </a:cubicBezTo>
                  <a:lnTo>
                    <a:pt x="5930900" y="36068"/>
                  </a:lnTo>
                  <a:lnTo>
                    <a:pt x="5939663" y="32385"/>
                  </a:lnTo>
                  <a:cubicBezTo>
                    <a:pt x="5942330" y="38862"/>
                    <a:pt x="5943727" y="45593"/>
                    <a:pt x="5943727" y="52451"/>
                  </a:cubicBezTo>
                  <a:lnTo>
                    <a:pt x="5934202" y="52451"/>
                  </a:lnTo>
                  <a:lnTo>
                    <a:pt x="5943727" y="52451"/>
                  </a:lnTo>
                  <a:lnTo>
                    <a:pt x="5943727" y="1100074"/>
                  </a:lnTo>
                  <a:lnTo>
                    <a:pt x="5934202" y="1100074"/>
                  </a:lnTo>
                  <a:lnTo>
                    <a:pt x="5943727" y="1100074"/>
                  </a:lnTo>
                  <a:cubicBezTo>
                    <a:pt x="5943727" y="1107059"/>
                    <a:pt x="5942330" y="1113790"/>
                    <a:pt x="5939663" y="1120140"/>
                  </a:cubicBezTo>
                  <a:lnTo>
                    <a:pt x="5930900" y="1116457"/>
                  </a:lnTo>
                  <a:lnTo>
                    <a:pt x="5939663" y="1120140"/>
                  </a:lnTo>
                  <a:cubicBezTo>
                    <a:pt x="5936996" y="1126617"/>
                    <a:pt x="5933186" y="1132332"/>
                    <a:pt x="5928233" y="1137158"/>
                  </a:cubicBezTo>
                  <a:lnTo>
                    <a:pt x="5928233" y="1137158"/>
                  </a:lnTo>
                  <a:lnTo>
                    <a:pt x="5928233" y="1137158"/>
                  </a:lnTo>
                  <a:cubicBezTo>
                    <a:pt x="5923280" y="1142111"/>
                    <a:pt x="5917565" y="1145921"/>
                    <a:pt x="5911215" y="1148588"/>
                  </a:cubicBezTo>
                  <a:lnTo>
                    <a:pt x="5911215" y="1148588"/>
                  </a:lnTo>
                  <a:lnTo>
                    <a:pt x="5911215" y="1148588"/>
                  </a:lnTo>
                  <a:cubicBezTo>
                    <a:pt x="5904738" y="1151255"/>
                    <a:pt x="5898007" y="1152525"/>
                    <a:pt x="5891149" y="1152525"/>
                  </a:cubicBezTo>
                  <a:lnTo>
                    <a:pt x="5891149" y="1143000"/>
                  </a:lnTo>
                  <a:lnTo>
                    <a:pt x="5891149" y="1152525"/>
                  </a:lnTo>
                  <a:lnTo>
                    <a:pt x="52451" y="1152525"/>
                  </a:lnTo>
                  <a:lnTo>
                    <a:pt x="52451" y="1143000"/>
                  </a:lnTo>
                  <a:lnTo>
                    <a:pt x="52451" y="1152525"/>
                  </a:lnTo>
                  <a:cubicBezTo>
                    <a:pt x="45466" y="1152525"/>
                    <a:pt x="38735" y="1151128"/>
                    <a:pt x="32385" y="1148588"/>
                  </a:cubicBezTo>
                  <a:lnTo>
                    <a:pt x="36068" y="1139825"/>
                  </a:lnTo>
                  <a:lnTo>
                    <a:pt x="32385" y="1148588"/>
                  </a:lnTo>
                  <a:cubicBezTo>
                    <a:pt x="25908" y="1145921"/>
                    <a:pt x="20320" y="1142111"/>
                    <a:pt x="15367" y="1137158"/>
                  </a:cubicBezTo>
                  <a:lnTo>
                    <a:pt x="22098" y="1130427"/>
                  </a:lnTo>
                  <a:lnTo>
                    <a:pt x="15367" y="1137158"/>
                  </a:lnTo>
                  <a:cubicBezTo>
                    <a:pt x="10414" y="1132205"/>
                    <a:pt x="6604" y="1126490"/>
                    <a:pt x="3937" y="1120140"/>
                  </a:cubicBezTo>
                  <a:lnTo>
                    <a:pt x="3937" y="1120140"/>
                  </a:lnTo>
                  <a:lnTo>
                    <a:pt x="3937" y="1120140"/>
                  </a:lnTo>
                  <a:cubicBezTo>
                    <a:pt x="1397" y="1113663"/>
                    <a:pt x="0" y="1106932"/>
                    <a:pt x="0" y="1100074"/>
                  </a:cubicBezTo>
                  <a:lnTo>
                    <a:pt x="9525" y="1100074"/>
                  </a:lnTo>
                  <a:lnTo>
                    <a:pt x="0" y="1100074"/>
                  </a:lnTo>
                  <a:moveTo>
                    <a:pt x="19050" y="1100074"/>
                  </a:moveTo>
                  <a:cubicBezTo>
                    <a:pt x="19050" y="1104519"/>
                    <a:pt x="19939" y="1108710"/>
                    <a:pt x="21590" y="1112901"/>
                  </a:cubicBezTo>
                  <a:lnTo>
                    <a:pt x="12827" y="1116584"/>
                  </a:lnTo>
                  <a:lnTo>
                    <a:pt x="21590" y="1112901"/>
                  </a:lnTo>
                  <a:cubicBezTo>
                    <a:pt x="23241" y="1116965"/>
                    <a:pt x="25654" y="1120648"/>
                    <a:pt x="28829" y="1123696"/>
                  </a:cubicBezTo>
                  <a:lnTo>
                    <a:pt x="28829" y="1123696"/>
                  </a:lnTo>
                  <a:lnTo>
                    <a:pt x="28829" y="1123696"/>
                  </a:lnTo>
                  <a:cubicBezTo>
                    <a:pt x="32004" y="1126871"/>
                    <a:pt x="35560" y="1129284"/>
                    <a:pt x="39624" y="1130935"/>
                  </a:cubicBezTo>
                  <a:lnTo>
                    <a:pt x="39624" y="1130935"/>
                  </a:lnTo>
                  <a:lnTo>
                    <a:pt x="39624" y="1130935"/>
                  </a:lnTo>
                  <a:cubicBezTo>
                    <a:pt x="43688" y="1132586"/>
                    <a:pt x="48006" y="1133475"/>
                    <a:pt x="52451" y="1133475"/>
                  </a:cubicBezTo>
                  <a:lnTo>
                    <a:pt x="5891149" y="1133475"/>
                  </a:lnTo>
                  <a:cubicBezTo>
                    <a:pt x="5895594" y="1133475"/>
                    <a:pt x="5899785" y="1132586"/>
                    <a:pt x="5903976" y="1130935"/>
                  </a:cubicBezTo>
                  <a:lnTo>
                    <a:pt x="5907659" y="1139698"/>
                  </a:lnTo>
                  <a:lnTo>
                    <a:pt x="5903976" y="1130935"/>
                  </a:lnTo>
                  <a:cubicBezTo>
                    <a:pt x="5908040" y="1129284"/>
                    <a:pt x="5911723" y="1126871"/>
                    <a:pt x="5914898" y="1123696"/>
                  </a:cubicBezTo>
                  <a:lnTo>
                    <a:pt x="5921629" y="1130427"/>
                  </a:lnTo>
                  <a:lnTo>
                    <a:pt x="5914898" y="1123696"/>
                  </a:lnTo>
                  <a:cubicBezTo>
                    <a:pt x="5918073" y="1120521"/>
                    <a:pt x="5920486" y="1116965"/>
                    <a:pt x="5922137" y="1112901"/>
                  </a:cubicBezTo>
                  <a:lnTo>
                    <a:pt x="5922137" y="1112901"/>
                  </a:lnTo>
                  <a:lnTo>
                    <a:pt x="5922137" y="1112901"/>
                  </a:lnTo>
                  <a:cubicBezTo>
                    <a:pt x="5923788" y="1108837"/>
                    <a:pt x="5924677" y="1104519"/>
                    <a:pt x="5924677" y="1100074"/>
                  </a:cubicBezTo>
                  <a:lnTo>
                    <a:pt x="5924677" y="52451"/>
                  </a:lnTo>
                  <a:cubicBezTo>
                    <a:pt x="5924677" y="48006"/>
                    <a:pt x="5923788" y="43815"/>
                    <a:pt x="5922137" y="39624"/>
                  </a:cubicBezTo>
                  <a:lnTo>
                    <a:pt x="5922137" y="39624"/>
                  </a:lnTo>
                  <a:lnTo>
                    <a:pt x="5922137" y="39624"/>
                  </a:lnTo>
                  <a:cubicBezTo>
                    <a:pt x="5920486" y="35560"/>
                    <a:pt x="5918073" y="31877"/>
                    <a:pt x="5914898" y="28829"/>
                  </a:cubicBezTo>
                  <a:lnTo>
                    <a:pt x="5921629" y="22098"/>
                  </a:lnTo>
                  <a:lnTo>
                    <a:pt x="5914898" y="28829"/>
                  </a:lnTo>
                  <a:cubicBezTo>
                    <a:pt x="5911723" y="25654"/>
                    <a:pt x="5908167" y="23241"/>
                    <a:pt x="5903976" y="21590"/>
                  </a:cubicBezTo>
                  <a:lnTo>
                    <a:pt x="5907659" y="12827"/>
                  </a:lnTo>
                  <a:lnTo>
                    <a:pt x="5903976" y="21590"/>
                  </a:lnTo>
                  <a:cubicBezTo>
                    <a:pt x="5899912" y="19939"/>
                    <a:pt x="5895594" y="19050"/>
                    <a:pt x="5891149" y="19050"/>
                  </a:cubicBezTo>
                  <a:lnTo>
                    <a:pt x="52451" y="19050"/>
                  </a:lnTo>
                  <a:cubicBezTo>
                    <a:pt x="48006" y="19050"/>
                    <a:pt x="43815" y="19939"/>
                    <a:pt x="39624" y="21590"/>
                  </a:cubicBezTo>
                  <a:lnTo>
                    <a:pt x="35941" y="12827"/>
                  </a:lnTo>
                  <a:lnTo>
                    <a:pt x="39624" y="21590"/>
                  </a:lnTo>
                  <a:cubicBezTo>
                    <a:pt x="35560" y="23241"/>
                    <a:pt x="31877" y="25654"/>
                    <a:pt x="28702" y="28829"/>
                  </a:cubicBezTo>
                  <a:lnTo>
                    <a:pt x="21971" y="22098"/>
                  </a:lnTo>
                  <a:lnTo>
                    <a:pt x="28702" y="28829"/>
                  </a:lnTo>
                  <a:cubicBezTo>
                    <a:pt x="25527" y="32004"/>
                    <a:pt x="23114" y="35560"/>
                    <a:pt x="21463" y="39751"/>
                  </a:cubicBezTo>
                  <a:lnTo>
                    <a:pt x="12700" y="36068"/>
                  </a:lnTo>
                  <a:lnTo>
                    <a:pt x="21463" y="39751"/>
                  </a:lnTo>
                  <a:cubicBezTo>
                    <a:pt x="19812" y="43815"/>
                    <a:pt x="18923" y="48133"/>
                    <a:pt x="18923" y="52578"/>
                  </a:cubicBezTo>
                  <a:lnTo>
                    <a:pt x="18923" y="1100074"/>
                  </a:ln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00075" y="2564521"/>
            <a:ext cx="5658269" cy="2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0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Interactive Dashboard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0973" y="2962970"/>
            <a:ext cx="42996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144" y="7306370"/>
            <a:ext cx="4917748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Top 10 most polluted monitoring stations with city-wise and state-wise comparative averages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9144" y="6001445"/>
            <a:ext cx="5563676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Multi-year line charts revealing pollution evolution and seasonal patterns across India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9144" y="4696520"/>
            <a:ext cx="5585393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State-level selection, year range (202232025), and pollutant type categorization for customized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0075" y="3067745"/>
            <a:ext cx="5899976" cy="2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Ourcomprehensive Power BIdashboard transforms complexenvironmentaldata into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0075" y="3305870"/>
            <a:ext cx="5641400" cy="70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actionable insights through intuitive visual storytelling. Theinteractiveplatform empowers stakeholders to explore pollution patterns dynamically across multiple dimensions.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9144" y="8611295"/>
            <a:ext cx="4969974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Breakdown of PM2.5, NO¢, O£, SO¢, and other air quality indicators with normalized scoring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0075" y="9325670"/>
            <a:ext cx="6066149" cy="57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Interactive dashboard visualizing real-time pollution severity across India (202232025),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enabling evidence-based environmental decision-making.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9144" y="4344543"/>
            <a:ext cx="1410443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Dynamic Filters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9144" y="5649468"/>
            <a:ext cx="1516590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Temporal Trends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9144" y="8259318"/>
            <a:ext cx="1606896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Pollutant Analysis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9144" y="6954393"/>
            <a:ext cx="1848926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Geographic Hotspots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01" y="-1"/>
            <a:ext cx="11438392" cy="12268200"/>
          </a:xfrm>
          <a:custGeom>
            <a:avLst/>
            <a:gdLst/>
            <a:ahLst/>
            <a:cxnLst/>
            <a:rect r="r" b="b" t="t" l="l"/>
            <a:pathLst>
              <a:path h="12268200" w="11438392">
                <a:moveTo>
                  <a:pt x="0" y="0"/>
                </a:moveTo>
                <a:lnTo>
                  <a:pt x="11438392" y="0"/>
                </a:lnTo>
                <a:lnTo>
                  <a:pt x="11438392" y="12268200"/>
                </a:lnTo>
                <a:lnTo>
                  <a:pt x="0" y="1226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"/>
            <a:ext cx="11430000" cy="12268200"/>
          </a:xfrm>
          <a:custGeom>
            <a:avLst/>
            <a:gdLst/>
            <a:ahLst/>
            <a:cxnLst/>
            <a:rect r="r" b="b" t="t" l="l"/>
            <a:pathLst>
              <a:path h="12268200" w="11430000">
                <a:moveTo>
                  <a:pt x="0" y="0"/>
                </a:moveTo>
                <a:lnTo>
                  <a:pt x="11430000" y="0"/>
                </a:lnTo>
                <a:lnTo>
                  <a:pt x="11430000" y="12268200"/>
                </a:lnTo>
                <a:lnTo>
                  <a:pt x="0" y="1226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-63503"/>
            <a:ext cx="11556997" cy="12395197"/>
          </a:xfrm>
          <a:custGeom>
            <a:avLst/>
            <a:gdLst/>
            <a:ahLst/>
            <a:cxnLst/>
            <a:rect r="r" b="b" t="t" l="l"/>
            <a:pathLst>
              <a:path h="12395197" w="11556997">
                <a:moveTo>
                  <a:pt x="0" y="0"/>
                </a:moveTo>
                <a:lnTo>
                  <a:pt x="11556997" y="0"/>
                </a:lnTo>
                <a:lnTo>
                  <a:pt x="11556997" y="12395197"/>
                </a:lnTo>
                <a:lnTo>
                  <a:pt x="0" y="1239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075" y="364246"/>
            <a:ext cx="6927437" cy="53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 Insights: The Story Behind the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9619" y="4001643"/>
            <a:ext cx="1808988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Emerging Pollutants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027" y="4334570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9619" y="1877568"/>
            <a:ext cx="2215382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PM2.5 &amp; NO¢ Dominance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5746" y="2210495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9553" y="1877568"/>
            <a:ext cx="1613935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Regional Hotspots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9442" y="2210495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49553" y="4001643"/>
            <a:ext cx="1740570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North-South Divide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0048" y="4334570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9619" y="2296220"/>
            <a:ext cx="4733458" cy="70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These twopollutants account forapproximately </a:t>
            </a:r>
            <a:r>
              <a:rPr lang="en-US" b="true" sz="11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15% of total pollution burden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, representing the most significant air quality threat across Indian urban centers.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619" y="4420295"/>
            <a:ext cx="4749194" cy="46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Ozone(O£)and sulfurdioxide (SO¢) show a </a:t>
            </a:r>
            <a:r>
              <a:rPr lang="en-US" b="true" sz="11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gradual but concerning rise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post-2023, indicating shifting pollution patterns.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75" y="11364020"/>
            <a:ext cx="9839716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data reveals stark geographic inequalities in air quality, with northern industrial corridors bearing the heaviest environmental burden. This disparity demands region-specific intervention strategies tailored to local pollution sources and meteorological conditions.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49553" y="2296220"/>
            <a:ext cx="4643228" cy="22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Delhi, Uttar Pradesh,and Maharashtra emerge as </a:t>
            </a:r>
            <a:r>
              <a:rPr lang="en-US" b="true" sz="11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critical pollution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49553" y="2534345"/>
            <a:ext cx="4264885" cy="22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zones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with normalized averages ranging from 0.09K to 0.12K.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9553" y="4420295"/>
            <a:ext cx="4832985" cy="22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NorthernIndiaexperiences Air Quality Index levels </a:t>
            </a:r>
            <a:r>
              <a:rPr lang="en-US" b="true" sz="11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approximately 2×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49544" y="4658420"/>
            <a:ext cx="4605338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higher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than southern regions, reflecting geographic and industrial disparities.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0488" y="8991590"/>
            <a:ext cx="399021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2846" y="10754916"/>
            <a:ext cx="121263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5699" y="7241677"/>
            <a:ext cx="393830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1067" y="5478504"/>
            <a:ext cx="337337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0.12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7205" y="10956436"/>
            <a:ext cx="885234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Delhi NCR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97444" y="10956436"/>
            <a:ext cx="1198969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Uttar Pradesh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81271" y="10956436"/>
            <a:ext cx="1097594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Maharashtra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19111" y="10956436"/>
            <a:ext cx="1089536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West Bengal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54134" y="10956436"/>
            <a:ext cx="883825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Kar</a:t>
            </a:r>
            <a:r>
              <a:rPr lang="en-US" sz="14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nat</a:t>
            </a:r>
            <a:r>
              <a:rPr lang="en-US" sz="14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aka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53613" y="10956436"/>
            <a:ext cx="546392" cy="25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48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Kerala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530555"/>
            <a:ext cx="11430000" cy="9201150"/>
            <a:chOff x="0" y="0"/>
            <a:chExt cx="11430000" cy="9201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9201150"/>
            </a:xfrm>
            <a:custGeom>
              <a:avLst/>
              <a:gdLst/>
              <a:ahLst/>
              <a:cxnLst/>
              <a:rect r="r" b="b" t="t" l="l"/>
              <a:pathLst>
                <a:path h="9201150" w="11430000">
                  <a:moveTo>
                    <a:pt x="0" y="9201150"/>
                  </a:moveTo>
                  <a:lnTo>
                    <a:pt x="11430000" y="92011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531058"/>
            <a:ext cx="11430000" cy="9200645"/>
          </a:xfrm>
          <a:custGeom>
            <a:avLst/>
            <a:gdLst/>
            <a:ahLst/>
            <a:cxnLst/>
            <a:rect r="r" b="b" t="t" l="l"/>
            <a:pathLst>
              <a:path h="9200645" w="11430000">
                <a:moveTo>
                  <a:pt x="0" y="0"/>
                </a:moveTo>
                <a:lnTo>
                  <a:pt x="11430000" y="0"/>
                </a:lnTo>
                <a:lnTo>
                  <a:pt x="11430000" y="9200645"/>
                </a:lnTo>
                <a:lnTo>
                  <a:pt x="0" y="9200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" t="-5" r="-4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530553"/>
            <a:ext cx="11430000" cy="9201150"/>
          </a:xfrm>
          <a:custGeom>
            <a:avLst/>
            <a:gdLst/>
            <a:ahLst/>
            <a:cxnLst/>
            <a:rect r="r" b="b" t="t" l="l"/>
            <a:pathLst>
              <a:path h="9201150" w="11430000">
                <a:moveTo>
                  <a:pt x="0" y="0"/>
                </a:moveTo>
                <a:lnTo>
                  <a:pt x="11430000" y="0"/>
                </a:lnTo>
                <a:lnTo>
                  <a:pt x="1143000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1531058"/>
            <a:ext cx="11430000" cy="9200645"/>
            <a:chOff x="0" y="0"/>
            <a:chExt cx="11430000" cy="9200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9200642"/>
            </a:xfrm>
            <a:custGeom>
              <a:avLst/>
              <a:gdLst/>
              <a:ahLst/>
              <a:cxnLst/>
              <a:rect r="r" b="b" t="t" l="l"/>
              <a:pathLst>
                <a:path h="9200642" w="11430000">
                  <a:moveTo>
                    <a:pt x="0" y="0"/>
                  </a:moveTo>
                  <a:lnTo>
                    <a:pt x="0" y="9200642"/>
                  </a:lnTo>
                  <a:lnTo>
                    <a:pt x="11430000" y="9200642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00075" y="2825953"/>
            <a:ext cx="4933950" cy="4933950"/>
            <a:chOff x="0" y="0"/>
            <a:chExt cx="6578600" cy="657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78599" cy="6578599"/>
            </a:xfrm>
            <a:custGeom>
              <a:avLst/>
              <a:gdLst/>
              <a:ahLst/>
              <a:cxnLst/>
              <a:rect r="r" b="b" t="t" l="l"/>
              <a:pathLst>
                <a:path h="6578599" w="6578599">
                  <a:moveTo>
                    <a:pt x="69977" y="0"/>
                  </a:moveTo>
                  <a:cubicBezTo>
                    <a:pt x="60706" y="0"/>
                    <a:pt x="51816" y="1778"/>
                    <a:pt x="43180" y="5334"/>
                  </a:cubicBezTo>
                  <a:cubicBezTo>
                    <a:pt x="34544" y="8890"/>
                    <a:pt x="27051" y="13970"/>
                    <a:pt x="20447" y="20447"/>
                  </a:cubicBezTo>
                  <a:cubicBezTo>
                    <a:pt x="13843" y="26924"/>
                    <a:pt x="8890" y="34671"/>
                    <a:pt x="5334" y="43180"/>
                  </a:cubicBezTo>
                  <a:cubicBezTo>
                    <a:pt x="1778" y="51689"/>
                    <a:pt x="0" y="60706"/>
                    <a:pt x="0" y="69977"/>
                  </a:cubicBezTo>
                  <a:lnTo>
                    <a:pt x="0" y="6508623"/>
                  </a:lnTo>
                  <a:cubicBezTo>
                    <a:pt x="0" y="6517894"/>
                    <a:pt x="1778" y="6526784"/>
                    <a:pt x="5334" y="6535420"/>
                  </a:cubicBezTo>
                  <a:cubicBezTo>
                    <a:pt x="8890" y="6544056"/>
                    <a:pt x="13970" y="6551549"/>
                    <a:pt x="20447" y="6558152"/>
                  </a:cubicBezTo>
                  <a:cubicBezTo>
                    <a:pt x="26924" y="6564756"/>
                    <a:pt x="34544" y="6569836"/>
                    <a:pt x="43180" y="6573265"/>
                  </a:cubicBezTo>
                  <a:cubicBezTo>
                    <a:pt x="51816" y="6576695"/>
                    <a:pt x="60706" y="6578599"/>
                    <a:pt x="69977" y="6578599"/>
                  </a:cubicBezTo>
                  <a:lnTo>
                    <a:pt x="6508623" y="6578599"/>
                  </a:lnTo>
                  <a:cubicBezTo>
                    <a:pt x="6517894" y="6578599"/>
                    <a:pt x="6526784" y="6576821"/>
                    <a:pt x="6535420" y="6573265"/>
                  </a:cubicBezTo>
                  <a:cubicBezTo>
                    <a:pt x="6544056" y="6569710"/>
                    <a:pt x="6551549" y="6564630"/>
                    <a:pt x="6558152" y="6558152"/>
                  </a:cubicBezTo>
                  <a:cubicBezTo>
                    <a:pt x="6564756" y="6551675"/>
                    <a:pt x="6569709" y="6544056"/>
                    <a:pt x="6573265" y="6535420"/>
                  </a:cubicBezTo>
                  <a:cubicBezTo>
                    <a:pt x="6576822" y="6526784"/>
                    <a:pt x="6578599" y="6517894"/>
                    <a:pt x="6578599" y="6508623"/>
                  </a:cubicBezTo>
                  <a:lnTo>
                    <a:pt x="6578599" y="69977"/>
                  </a:lnTo>
                  <a:cubicBezTo>
                    <a:pt x="6578599" y="60706"/>
                    <a:pt x="6576821" y="51816"/>
                    <a:pt x="6573265" y="43180"/>
                  </a:cubicBezTo>
                  <a:cubicBezTo>
                    <a:pt x="6569710" y="34544"/>
                    <a:pt x="6564630" y="27051"/>
                    <a:pt x="6558152" y="20447"/>
                  </a:cubicBezTo>
                  <a:cubicBezTo>
                    <a:pt x="6551675" y="13843"/>
                    <a:pt x="6543929" y="8890"/>
                    <a:pt x="6535420" y="5334"/>
                  </a:cubicBezTo>
                  <a:cubicBezTo>
                    <a:pt x="6526910" y="1778"/>
                    <a:pt x="6517894" y="0"/>
                    <a:pt x="650862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841997" y="4324550"/>
            <a:ext cx="146047" cy="841372"/>
          </a:xfrm>
          <a:custGeom>
            <a:avLst/>
            <a:gdLst/>
            <a:ahLst/>
            <a:cxnLst/>
            <a:rect r="r" b="b" t="t" l="l"/>
            <a:pathLst>
              <a:path h="841372" w="146047">
                <a:moveTo>
                  <a:pt x="0" y="0"/>
                </a:moveTo>
                <a:lnTo>
                  <a:pt x="146047" y="0"/>
                </a:lnTo>
                <a:lnTo>
                  <a:pt x="146047" y="841372"/>
                </a:lnTo>
                <a:lnTo>
                  <a:pt x="0" y="841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0075" y="1885274"/>
            <a:ext cx="4464920" cy="53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Forecast &amp; Future Trends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07434" y="2707348"/>
            <a:ext cx="2973343" cy="38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Predictive Modeling 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25557" y="3140974"/>
            <a:ext cx="42996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1833" y="9075049"/>
            <a:ext cx="1913620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Projected increase by 2026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37773" y="9075049"/>
            <a:ext cx="1992020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Expected annual growth rate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93911" y="9075049"/>
            <a:ext cx="2090328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Ozone level elevation forecast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21459" y="9075049"/>
            <a:ext cx="2042932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Intervention deadline window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075" y="9484624"/>
            <a:ext cx="10255377" cy="81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Methodology Note: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Predictive modeling enhances insight depth by transforming historical patterns into forward-looking intelligence. Our Power BI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forecast employs confidence intervals to account for uncertainty, providing decision-makers with realistic scenario planning tools for environmental 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policy development.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07434" y="3236224"/>
            <a:ext cx="4997406" cy="23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Leveraging Power BI'sadvancedanalyticscapabilities, we applied time-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07434" y="3474349"/>
            <a:ext cx="4877219" cy="72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series forecasting to project pollution trajectories through 2026. The predictive model utilizes exponential smoothing algorithms to account </a:t>
            </a:r>
          </a:p>
          <a:p>
            <a:pPr algn="l">
              <a:lnSpc>
                <a:spcPts val="17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for seasonal variations and historical trends.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32462" y="4276249"/>
            <a:ext cx="4683471" cy="80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"PM2.5 concentrations are projected to rise by </a:t>
            </a:r>
            <a:r>
              <a:rPr lang="en-US" b="true" sz="1181">
                <a:solidFill>
                  <a:srgbClr val="97B8FF"/>
                </a:solidFill>
                <a:latin typeface="Inter Bold"/>
                <a:ea typeface="Inter Bold"/>
                <a:cs typeface="Inter Bold"/>
                <a:sym typeface="Inter Bold"/>
              </a:rPr>
              <a:t>12% in 2026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 if </a:t>
            </a:r>
          </a:p>
          <a:p>
            <a:pPr algn="l">
              <a:lnSpc>
                <a:spcPts val="797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current emission patterns continue without significant mitigation </a:t>
            </a:r>
          </a:p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interventions."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7434" y="5160274"/>
            <a:ext cx="5071682" cy="80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Our forecast analysis reveals concerning upward trajectories for multiple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pollutants, particularly in metropolitan areas experiencing rapid 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industrial expansion and vehicle fleet growth.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8369" y="8379466"/>
            <a:ext cx="1248518" cy="71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389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12%</a:t>
            </a:r>
          </a:p>
          <a:p>
            <a:pPr algn="ctr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PM2.5 Growth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27284" y="8379466"/>
            <a:ext cx="790146" cy="71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389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8%</a:t>
            </a:r>
          </a:p>
          <a:p>
            <a:pPr algn="ctr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NO¢ Rise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13922" y="8379466"/>
            <a:ext cx="832590" cy="71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389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15%</a:t>
            </a:r>
          </a:p>
          <a:p>
            <a:pPr algn="ctr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O£ Spike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42502" y="8379466"/>
            <a:ext cx="1191073" cy="71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8"/>
              </a:lnSpc>
            </a:pPr>
            <a:r>
              <a:rPr lang="en-US" sz="389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2026</a:t>
            </a:r>
          </a:p>
          <a:p>
            <a:pPr algn="ctr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Critical Year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90907"/>
            <a:ext cx="11430000" cy="9486643"/>
          </a:xfrm>
          <a:custGeom>
            <a:avLst/>
            <a:gdLst/>
            <a:ahLst/>
            <a:cxnLst/>
            <a:rect r="r" b="b" t="t" l="l"/>
            <a:pathLst>
              <a:path h="9486643" w="11430000">
                <a:moveTo>
                  <a:pt x="0" y="0"/>
                </a:moveTo>
                <a:lnTo>
                  <a:pt x="11430000" y="0"/>
                </a:lnTo>
                <a:lnTo>
                  <a:pt x="11430000" y="9486643"/>
                </a:lnTo>
                <a:lnTo>
                  <a:pt x="0" y="948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" t="-2" r="-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90907"/>
            <a:ext cx="11430000" cy="9486643"/>
          </a:xfrm>
          <a:custGeom>
            <a:avLst/>
            <a:gdLst/>
            <a:ahLst/>
            <a:cxnLst/>
            <a:rect r="r" b="b" t="t" l="l"/>
            <a:pathLst>
              <a:path h="9486643" w="11430000">
                <a:moveTo>
                  <a:pt x="0" y="0"/>
                </a:moveTo>
                <a:lnTo>
                  <a:pt x="11430000" y="0"/>
                </a:lnTo>
                <a:lnTo>
                  <a:pt x="11430000" y="9486643"/>
                </a:lnTo>
                <a:lnTo>
                  <a:pt x="0" y="9486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1327404"/>
            <a:ext cx="11556997" cy="9613649"/>
          </a:xfrm>
          <a:custGeom>
            <a:avLst/>
            <a:gdLst/>
            <a:ahLst/>
            <a:cxnLst/>
            <a:rect r="r" b="b" t="t" l="l"/>
            <a:pathLst>
              <a:path h="9613649" w="11556997">
                <a:moveTo>
                  <a:pt x="0" y="0"/>
                </a:moveTo>
                <a:lnTo>
                  <a:pt x="11556997" y="0"/>
                </a:lnTo>
                <a:lnTo>
                  <a:pt x="11556997" y="9613649"/>
                </a:lnTo>
                <a:lnTo>
                  <a:pt x="0" y="9613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075" y="2012071"/>
            <a:ext cx="5028667" cy="2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0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Turning Insights into Action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7449" y="2477195"/>
            <a:ext cx="42996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9144" y="4429820"/>
            <a:ext cx="4633427" cy="176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Problem: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Particulate matter from vehicle emissions, construction dust, and seasonal crop burning creates hazardous air quality conditions.</a:t>
            </a:r>
          </a:p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Recommendation: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Accelerate electric vehicle adoption through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subsidies, expand metro networks, create mandatory green buffer 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zones around highways, and implement strict construction dust </a:t>
            </a:r>
          </a:p>
          <a:p>
            <a:pPr algn="l">
              <a:lnSpc>
                <a:spcPts val="94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control protocols.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9134" y="7477820"/>
            <a:ext cx="4756537" cy="15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Problem: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Ground-level ozone formation accelerates due to increasing temperatures and precursor pollutant interactions.</a:t>
            </a:r>
          </a:p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Recommendation: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Expand urban forestry programs with native tree </a:t>
            </a:r>
          </a:p>
          <a:p>
            <a:pPr algn="l">
              <a:lnSpc>
                <a:spcPts val="94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species, create rooftop garden incentives, launch public awareness </a:t>
            </a:r>
          </a:p>
          <a:p>
            <a:pPr algn="l">
              <a:lnSpc>
                <a:spcPts val="280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campaigns on ozone health risks, and reduce VOC emissions from </a:t>
            </a:r>
          </a:p>
          <a:p>
            <a:pPr algn="l">
              <a:lnSpc>
                <a:spcPts val="94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industries.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7631" y="9516180"/>
            <a:ext cx="9424368" cy="72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b="true" sz="118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Implementation Priority:</a:t>
            </a:r>
            <a:r>
              <a:rPr lang="en-US" sz="118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These recommendations should be executed in phased approaches, beginning with high-impact, low-cost interventions like public awareness systems, followed by medium-term infrastructure investments in green spaces and electric mobility, culminating in long-term industrial policy reforms.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9069" y="4429820"/>
            <a:ext cx="4692320" cy="15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Problem: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Industrial corridors and dense vehicular traffic drive nitrogen dioxide concentrations to dangerous levels in Mumbai and Pune.</a:t>
            </a:r>
          </a:p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Recommendation: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Enforce stricter industrial emissions standards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with real-time monitoring, mandate cleaner fuel alternatives, and 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establish industrial park emission caps with financial penalties.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9069" y="7477820"/>
            <a:ext cx="4746974" cy="15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Problem: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Citizens lack real-time air quality information to make informed health decisions and protective behavioral changes.</a:t>
            </a:r>
          </a:p>
          <a:p>
            <a:pPr algn="l">
              <a:lnSpc>
                <a:spcPts val="2953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Recommendation: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Deploy mobile AQI alert systems with SMS/app </a:t>
            </a:r>
          </a:p>
          <a:p>
            <a:pPr algn="l">
              <a:lnSpc>
                <a:spcPts val="94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notifications, install public AQI display boards at major intersections, </a:t>
            </a:r>
          </a:p>
          <a:p>
            <a:pPr algn="l">
              <a:lnSpc>
                <a:spcPts val="280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integrate AQI data into weather forecasts, and establish school-</a:t>
            </a:r>
          </a:p>
          <a:p>
            <a:pPr algn="l">
              <a:lnSpc>
                <a:spcPts val="94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based air quality education programs.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075" y="2581970"/>
            <a:ext cx="10317594" cy="2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Data withoutaction remainsmerelyinformation.Our analysistranslatescomplex environmental patterns into concrete, implementable strategies that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075" y="2829620"/>
            <a:ext cx="10248081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addressIndia'smost pressingairqualitychallenges. Eachrecommendationtargets specific pollutant sources identified through our comprehensive data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8563" y="6596720"/>
            <a:ext cx="129883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74051" y="3548720"/>
            <a:ext cx="98222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48355" y="3548720"/>
            <a:ext cx="130112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51479" y="6596720"/>
            <a:ext cx="123692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9134" y="7116318"/>
            <a:ext cx="1786528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O£ Spikes Post-2023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9153" y="4077843"/>
            <a:ext cx="2224630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High PM2.5 in Delhi NCR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59078" y="7116318"/>
            <a:ext cx="1779289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Poor AQI Awareness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59078" y="4077843"/>
            <a:ext cx="2381336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Rising NO¢ in Maharashtra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14755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" r="0" b="-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914755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2914755"/>
            <a:ext cx="11430000" cy="6438643"/>
            <a:chOff x="0" y="0"/>
            <a:chExt cx="11430000" cy="6438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646"/>
            </a:xfrm>
            <a:custGeom>
              <a:avLst/>
              <a:gdLst/>
              <a:ahLst/>
              <a:cxnLst/>
              <a:rect r="r" b="b" t="t" l="l"/>
              <a:pathLst>
                <a:path h="6438646" w="11430000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0075" y="3907393"/>
            <a:ext cx="6823843" cy="41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Impact Pathways: From Data to Change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0821" y="4601566"/>
            <a:ext cx="43977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075" y="4763491"/>
            <a:ext cx="2357866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Transportation</a:t>
            </a:r>
            <a:r>
              <a:rPr lang="en-US" sz="1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Revolution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4410" y="4696816"/>
            <a:ext cx="2345226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Industrial</a:t>
            </a:r>
            <a:r>
              <a:rPr lang="en-US" sz="1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Transformation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8229" y="5029743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8755" y="4696816"/>
            <a:ext cx="1839897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Green</a:t>
            </a:r>
            <a:r>
              <a:rPr lang="en-US" sz="155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Infrastructure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54828" y="5029743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3090" y="4696816"/>
            <a:ext cx="1940624" cy="32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Digital Empowerment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1844" y="5029743"/>
            <a:ext cx="42996" cy="3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075" y="5105943"/>
            <a:ext cx="2494493" cy="119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Transitioning to electric public transport and incentivizing private EV adoption can reduce PM2.5 and NO¢ by up to 30% in metropolitan </a:t>
            </a:r>
          </a:p>
          <a:p>
            <a:pPr algn="l">
              <a:lnSpc>
                <a:spcPts val="17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areas within five years.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75" y="7306218"/>
            <a:ext cx="4754870" cy="96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Effective air quality improvement requires coordinated action across government agencies, private sector partners, and civil society organizations. Our recommendations provide clear accountability frameworks for each stakeholder group.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4410" y="5105943"/>
            <a:ext cx="2405682" cy="143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Real-time emissionmonitoring systems coupled with financial incentives for cleaner technology adoption create sustainable </a:t>
            </a:r>
          </a:p>
          <a:p>
            <a:pPr algn="l">
              <a:lnSpc>
                <a:spcPts val="17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industrial practices that protect air </a:t>
            </a:r>
          </a:p>
          <a:p>
            <a:pPr algn="l">
              <a:lnSpc>
                <a:spcPts val="20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quality.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08755" y="5105943"/>
            <a:ext cx="2433771" cy="119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Strategic urbanforestryand green corridor development not only absorb pollutants but also reduce urban heat island effects that </a:t>
            </a:r>
          </a:p>
          <a:p>
            <a:pPr algn="l">
              <a:lnSpc>
                <a:spcPts val="17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exacerbate ozone formation.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13090" y="5105943"/>
            <a:ext cx="1725559" cy="23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Technology-enabled AQI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13090" y="5344068"/>
            <a:ext cx="2198018" cy="96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awareness systems empower citizens to protect their health through behavioral adaptations </a:t>
            </a:r>
          </a:p>
          <a:p>
            <a:pPr algn="just">
              <a:lnSpc>
                <a:spcPts val="17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during high-pollution episodes.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07434" y="7315743"/>
            <a:ext cx="4847320" cy="71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Each intervention strategy includes specific, quantifiable success metrics enabling continuous monitoring and adaptive management to maximize environmental impact.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0075" y="6844017"/>
            <a:ext cx="3324825" cy="32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Multi-Stakeholder Engagement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07434" y="6844017"/>
            <a:ext cx="2371068" cy="32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Measurable Outcomes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482652"/>
            <a:ext cx="11430000" cy="11296650"/>
            <a:chOff x="0" y="0"/>
            <a:chExt cx="11430000" cy="11296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11296650"/>
            </a:xfrm>
            <a:custGeom>
              <a:avLst/>
              <a:gdLst/>
              <a:ahLst/>
              <a:cxnLst/>
              <a:rect r="r" b="b" t="t" l="l"/>
              <a:pathLst>
                <a:path h="11296650" w="11430000">
                  <a:moveTo>
                    <a:pt x="0" y="11296650"/>
                  </a:moveTo>
                  <a:lnTo>
                    <a:pt x="11430000" y="112966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82908"/>
            <a:ext cx="11430000" cy="11296393"/>
          </a:xfrm>
          <a:custGeom>
            <a:avLst/>
            <a:gdLst/>
            <a:ahLst/>
            <a:cxnLst/>
            <a:rect r="r" b="b" t="t" l="l"/>
            <a:pathLst>
              <a:path h="11296393" w="11430000">
                <a:moveTo>
                  <a:pt x="0" y="0"/>
                </a:moveTo>
                <a:lnTo>
                  <a:pt x="11430000" y="0"/>
                </a:lnTo>
                <a:lnTo>
                  <a:pt x="11430000" y="11296393"/>
                </a:lnTo>
                <a:lnTo>
                  <a:pt x="0" y="1129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" t="-2" r="-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82650"/>
            <a:ext cx="11430000" cy="11296650"/>
          </a:xfrm>
          <a:custGeom>
            <a:avLst/>
            <a:gdLst/>
            <a:ahLst/>
            <a:cxnLst/>
            <a:rect r="r" b="b" t="t" l="l"/>
            <a:pathLst>
              <a:path h="11296650" w="11430000">
                <a:moveTo>
                  <a:pt x="0" y="0"/>
                </a:moveTo>
                <a:lnTo>
                  <a:pt x="11430000" y="0"/>
                </a:lnTo>
                <a:lnTo>
                  <a:pt x="11430000" y="11296650"/>
                </a:lnTo>
                <a:lnTo>
                  <a:pt x="0" y="11296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482908"/>
            <a:ext cx="11430000" cy="11296393"/>
            <a:chOff x="0" y="0"/>
            <a:chExt cx="11430000" cy="11296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11296396"/>
            </a:xfrm>
            <a:custGeom>
              <a:avLst/>
              <a:gdLst/>
              <a:ahLst/>
              <a:cxnLst/>
              <a:rect r="r" b="b" t="t" l="l"/>
              <a:pathLst>
                <a:path h="11296396" w="11430000">
                  <a:moveTo>
                    <a:pt x="0" y="0"/>
                  </a:moveTo>
                  <a:lnTo>
                    <a:pt x="0" y="11296396"/>
                  </a:lnTo>
                  <a:lnTo>
                    <a:pt x="11430000" y="1129639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00075" y="1778051"/>
            <a:ext cx="4400550" cy="4410075"/>
            <a:chOff x="0" y="0"/>
            <a:chExt cx="5867400" cy="5880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67400" cy="5880100"/>
            </a:xfrm>
            <a:custGeom>
              <a:avLst/>
              <a:gdLst/>
              <a:ahLst/>
              <a:cxnLst/>
              <a:rect r="r" b="b" t="t" l="l"/>
              <a:pathLst>
                <a:path h="5880100" w="5867400">
                  <a:moveTo>
                    <a:pt x="69723" y="0"/>
                  </a:moveTo>
                  <a:cubicBezTo>
                    <a:pt x="60579" y="0"/>
                    <a:pt x="51689" y="1778"/>
                    <a:pt x="43180" y="5334"/>
                  </a:cubicBezTo>
                  <a:cubicBezTo>
                    <a:pt x="34671" y="8890"/>
                    <a:pt x="27051" y="13970"/>
                    <a:pt x="20447" y="20447"/>
                  </a:cubicBezTo>
                  <a:cubicBezTo>
                    <a:pt x="13843" y="26924"/>
                    <a:pt x="8890" y="34671"/>
                    <a:pt x="5334" y="43180"/>
                  </a:cubicBezTo>
                  <a:cubicBezTo>
                    <a:pt x="1778" y="51689"/>
                    <a:pt x="0" y="60706"/>
                    <a:pt x="0" y="69977"/>
                  </a:cubicBezTo>
                  <a:lnTo>
                    <a:pt x="0" y="5810123"/>
                  </a:lnTo>
                  <a:cubicBezTo>
                    <a:pt x="0" y="5819394"/>
                    <a:pt x="1778" y="5828284"/>
                    <a:pt x="5334" y="5836920"/>
                  </a:cubicBezTo>
                  <a:cubicBezTo>
                    <a:pt x="8890" y="5845556"/>
                    <a:pt x="13970" y="5853049"/>
                    <a:pt x="20447" y="5859653"/>
                  </a:cubicBezTo>
                  <a:cubicBezTo>
                    <a:pt x="26924" y="5866257"/>
                    <a:pt x="34544" y="5871210"/>
                    <a:pt x="43180" y="5874766"/>
                  </a:cubicBezTo>
                  <a:cubicBezTo>
                    <a:pt x="51816" y="5878322"/>
                    <a:pt x="60706" y="5880100"/>
                    <a:pt x="69977" y="5880100"/>
                  </a:cubicBezTo>
                  <a:lnTo>
                    <a:pt x="5797423" y="5880100"/>
                  </a:lnTo>
                  <a:cubicBezTo>
                    <a:pt x="5806694" y="5880100"/>
                    <a:pt x="5815584" y="5878322"/>
                    <a:pt x="5824220" y="5874766"/>
                  </a:cubicBezTo>
                  <a:cubicBezTo>
                    <a:pt x="5832856" y="5871210"/>
                    <a:pt x="5840349" y="5866130"/>
                    <a:pt x="5846953" y="5859653"/>
                  </a:cubicBezTo>
                  <a:cubicBezTo>
                    <a:pt x="5853557" y="5853176"/>
                    <a:pt x="5858510" y="5845556"/>
                    <a:pt x="5862066" y="5836920"/>
                  </a:cubicBezTo>
                  <a:cubicBezTo>
                    <a:pt x="5865622" y="5828283"/>
                    <a:pt x="5867400" y="5819394"/>
                    <a:pt x="5867400" y="5810123"/>
                  </a:cubicBezTo>
                  <a:lnTo>
                    <a:pt x="5867400" y="69977"/>
                  </a:lnTo>
                  <a:cubicBezTo>
                    <a:pt x="5867400" y="60706"/>
                    <a:pt x="5865622" y="51816"/>
                    <a:pt x="5862066" y="43180"/>
                  </a:cubicBezTo>
                  <a:cubicBezTo>
                    <a:pt x="5858510" y="34544"/>
                    <a:pt x="5853430" y="27051"/>
                    <a:pt x="5846953" y="20447"/>
                  </a:cubicBezTo>
                  <a:cubicBezTo>
                    <a:pt x="5840476" y="13843"/>
                    <a:pt x="5832729" y="8890"/>
                    <a:pt x="5824220" y="5334"/>
                  </a:cubicBezTo>
                  <a:cubicBezTo>
                    <a:pt x="5815711" y="1778"/>
                    <a:pt x="5806821" y="0"/>
                    <a:pt x="579767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36572" y="10487073"/>
            <a:ext cx="146047" cy="946147"/>
          </a:xfrm>
          <a:custGeom>
            <a:avLst/>
            <a:gdLst/>
            <a:ahLst/>
            <a:cxnLst/>
            <a:rect r="r" b="b" t="t" l="l"/>
            <a:pathLst>
              <a:path h="946147" w="146047">
                <a:moveTo>
                  <a:pt x="0" y="0"/>
                </a:moveTo>
                <a:lnTo>
                  <a:pt x="146047" y="0"/>
                </a:lnTo>
                <a:lnTo>
                  <a:pt x="146047" y="946146"/>
                </a:lnTo>
                <a:lnTo>
                  <a:pt x="0" y="946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572" y="7039023"/>
            <a:ext cx="5165722" cy="574672"/>
          </a:xfrm>
          <a:custGeom>
            <a:avLst/>
            <a:gdLst/>
            <a:ahLst/>
            <a:cxnLst/>
            <a:rect r="r" b="b" t="t" l="l"/>
            <a:pathLst>
              <a:path h="574672" w="5165722">
                <a:moveTo>
                  <a:pt x="0" y="0"/>
                </a:moveTo>
                <a:lnTo>
                  <a:pt x="5165722" y="0"/>
                </a:lnTo>
                <a:lnTo>
                  <a:pt x="5165722" y="574671"/>
                </a:lnTo>
                <a:lnTo>
                  <a:pt x="0" y="574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6572" y="8753523"/>
            <a:ext cx="5165722" cy="574672"/>
          </a:xfrm>
          <a:custGeom>
            <a:avLst/>
            <a:gdLst/>
            <a:ahLst/>
            <a:cxnLst/>
            <a:rect r="r" b="b" t="t" l="l"/>
            <a:pathLst>
              <a:path h="574672" w="5165722">
                <a:moveTo>
                  <a:pt x="0" y="0"/>
                </a:moveTo>
                <a:lnTo>
                  <a:pt x="5165722" y="0"/>
                </a:lnTo>
                <a:lnTo>
                  <a:pt x="5165722" y="574671"/>
                </a:lnTo>
                <a:lnTo>
                  <a:pt x="0" y="574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27697" y="7039023"/>
            <a:ext cx="5165722" cy="574672"/>
          </a:xfrm>
          <a:custGeom>
            <a:avLst/>
            <a:gdLst/>
            <a:ahLst/>
            <a:cxnLst/>
            <a:rect r="r" b="b" t="t" l="l"/>
            <a:pathLst>
              <a:path h="574672" w="5165722">
                <a:moveTo>
                  <a:pt x="0" y="0"/>
                </a:moveTo>
                <a:lnTo>
                  <a:pt x="5165722" y="0"/>
                </a:lnTo>
                <a:lnTo>
                  <a:pt x="5165722" y="574671"/>
                </a:lnTo>
                <a:lnTo>
                  <a:pt x="0" y="574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27697" y="8753523"/>
            <a:ext cx="5165722" cy="574672"/>
          </a:xfrm>
          <a:custGeom>
            <a:avLst/>
            <a:gdLst/>
            <a:ahLst/>
            <a:cxnLst/>
            <a:rect r="r" b="b" t="t" l="l"/>
            <a:pathLst>
              <a:path h="574672" w="5165722">
                <a:moveTo>
                  <a:pt x="0" y="0"/>
                </a:moveTo>
                <a:lnTo>
                  <a:pt x="5165722" y="0"/>
                </a:lnTo>
                <a:lnTo>
                  <a:pt x="5165722" y="574671"/>
                </a:lnTo>
                <a:lnTo>
                  <a:pt x="0" y="574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0075" y="751646"/>
            <a:ext cx="7305665" cy="61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3"/>
              </a:lnSpc>
            </a:pPr>
            <a:r>
              <a:rPr lang="en-US" sz="31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Conclusion &amp; Future Research Directions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1262" y="1526095"/>
            <a:ext cx="52769" cy="51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075" y="6536245"/>
            <a:ext cx="3280258" cy="32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Future Research Opportunities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77615" y="1659445"/>
            <a:ext cx="1561357" cy="38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Key</a:t>
            </a:r>
            <a:r>
              <a:rPr lang="en-US" sz="186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Takeaways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48726" y="2093071"/>
            <a:ext cx="42996" cy="3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0103" y="8027146"/>
            <a:ext cx="4526852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Develop predictive models incorporating monsoon impacts, crop burning seasons, and winter inversion effects on AQI fluctuations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0084" y="9741646"/>
            <a:ext cx="4671222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Integrate respiratory disease data with pollution metrics to quantify public health costs and intervention benefits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103" y="10713196"/>
            <a:ext cx="9260738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"The air we breathe defines the future we build. Through rigorous data analysis and evidence-based action, we can transform India's environmental trajectory from crisis to opportunity."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40028" y="9741646"/>
            <a:ext cx="4414218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Implement before-after studies measuring real-world impact of implemented environmental regulations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40028" y="8027146"/>
            <a:ext cx="4608071" cy="4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Analyze relationships between temperature, rainfall, humidity, and pollutant concentrations to enhance forecasting accuracy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77615" y="2188321"/>
            <a:ext cx="5485343" cy="23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India's air pollutioncrisis is dominated by </a:t>
            </a:r>
            <a:r>
              <a:rPr lang="en-US" b="true" sz="1181">
                <a:solidFill>
                  <a:srgbClr val="97B8FF"/>
                </a:solidFill>
                <a:latin typeface="Inter Bold"/>
                <a:ea typeface="Inter Bold"/>
                <a:cs typeface="Inter Bold"/>
                <a:sym typeface="Inter Bold"/>
              </a:rPr>
              <a:t>PM2.5 and NO¢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, with northern states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77596" y="2426446"/>
            <a:ext cx="5546846" cy="157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facing disproportionate environmental burden. Our analysis reveals that without immediate intervention, pollution levels are forecast to </a:t>
            </a:r>
            <a:r>
              <a:rPr lang="en-US" b="true" sz="1181">
                <a:solidFill>
                  <a:srgbClr val="97B8FF"/>
                </a:solidFill>
                <a:latin typeface="Inter Bold"/>
                <a:ea typeface="Inter Bold"/>
                <a:cs typeface="Inter Bold"/>
                <a:sym typeface="Inter Bold"/>
              </a:rPr>
              <a:t>increase by 12315% by </a:t>
            </a:r>
          </a:p>
          <a:p>
            <a:pPr algn="l">
              <a:lnSpc>
                <a:spcPts val="1724"/>
              </a:lnSpc>
            </a:pPr>
            <a:r>
              <a:rPr lang="en-US" b="true" sz="1181">
                <a:solidFill>
                  <a:srgbClr val="97B8FF"/>
                </a:solidFill>
                <a:latin typeface="Inter Bold"/>
                <a:ea typeface="Inter Bold"/>
                <a:cs typeface="Inter Bold"/>
                <a:sym typeface="Inter Bold"/>
              </a:rPr>
              <a:t>2026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, threatening public health and economic productivity.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However, data-driven insights illuminate a pathway toward sustainable change. </a:t>
            </a:r>
          </a:p>
          <a:p>
            <a:pPr algn="l">
              <a:lnSpc>
                <a:spcPts val="797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Strategic investments in clean transportation, industrial regulation, urban 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greening, and public awareness can reverse these alarming trends.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58563" y="8870071"/>
            <a:ext cx="129883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74051" y="7146046"/>
            <a:ext cx="98222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48355" y="7146046"/>
            <a:ext cx="130112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51479" y="8870071"/>
            <a:ext cx="123692" cy="30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0103" y="7675169"/>
            <a:ext cx="2269150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Seasonal Pattern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0084" y="9389669"/>
            <a:ext cx="2355237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Health Impact Assessment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40028" y="7675169"/>
            <a:ext cx="2465213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Climate Correlation Studies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40028" y="9389669"/>
            <a:ext cx="2739752" cy="26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Policy Effectiveness Evaluation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3155"/>
            <a:ext cx="11430000" cy="9181843"/>
          </a:xfrm>
          <a:custGeom>
            <a:avLst/>
            <a:gdLst/>
            <a:ahLst/>
            <a:cxnLst/>
            <a:rect r="r" b="b" t="t" l="l"/>
            <a:pathLst>
              <a:path h="9181843" w="11430000">
                <a:moveTo>
                  <a:pt x="0" y="0"/>
                </a:moveTo>
                <a:lnTo>
                  <a:pt x="11430000" y="0"/>
                </a:lnTo>
                <a:lnTo>
                  <a:pt x="11430000" y="9181843"/>
                </a:lnTo>
                <a:lnTo>
                  <a:pt x="0" y="9181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" t="-2" r="-4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43155"/>
            <a:ext cx="11430000" cy="9181843"/>
          </a:xfrm>
          <a:custGeom>
            <a:avLst/>
            <a:gdLst/>
            <a:ahLst/>
            <a:cxnLst/>
            <a:rect r="r" b="b" t="t" l="l"/>
            <a:pathLst>
              <a:path h="9181843" w="11430000">
                <a:moveTo>
                  <a:pt x="0" y="0"/>
                </a:moveTo>
                <a:lnTo>
                  <a:pt x="11430000" y="0"/>
                </a:lnTo>
                <a:lnTo>
                  <a:pt x="11430000" y="9181843"/>
                </a:lnTo>
                <a:lnTo>
                  <a:pt x="0" y="918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1479652"/>
            <a:ext cx="11556997" cy="9308849"/>
            <a:chOff x="0" y="0"/>
            <a:chExt cx="11557000" cy="93088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1430000" cy="9181846"/>
            </a:xfrm>
            <a:custGeom>
              <a:avLst/>
              <a:gdLst/>
              <a:ahLst/>
              <a:cxnLst/>
              <a:rect r="r" b="b" t="t" l="l"/>
              <a:pathLst>
                <a:path h="9181846" w="11430000">
                  <a:moveTo>
                    <a:pt x="0" y="0"/>
                  </a:moveTo>
                  <a:lnTo>
                    <a:pt x="0" y="9181846"/>
                  </a:lnTo>
                  <a:lnTo>
                    <a:pt x="11430000" y="91818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C0524">
                <a:alpha val="89804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2498" y="5835396"/>
              <a:ext cx="47752" cy="47752"/>
            </a:xfrm>
            <a:custGeom>
              <a:avLst/>
              <a:gdLst/>
              <a:ahLst/>
              <a:cxnLst/>
              <a:rect r="r" b="b" t="t" l="l"/>
              <a:pathLst>
                <a:path h="47752" w="47752">
                  <a:moveTo>
                    <a:pt x="47752" y="23876"/>
                  </a:moveTo>
                  <a:cubicBezTo>
                    <a:pt x="47752" y="27051"/>
                    <a:pt x="47117" y="30099"/>
                    <a:pt x="45974" y="33020"/>
                  </a:cubicBezTo>
                  <a:cubicBezTo>
                    <a:pt x="44831" y="35941"/>
                    <a:pt x="43053" y="38481"/>
                    <a:pt x="40767" y="40767"/>
                  </a:cubicBezTo>
                  <a:cubicBezTo>
                    <a:pt x="38481" y="43053"/>
                    <a:pt x="35941" y="44704"/>
                    <a:pt x="33020" y="45974"/>
                  </a:cubicBezTo>
                  <a:cubicBezTo>
                    <a:pt x="30099" y="47244"/>
                    <a:pt x="27051" y="47752"/>
                    <a:pt x="23876" y="47752"/>
                  </a:cubicBezTo>
                  <a:cubicBezTo>
                    <a:pt x="20701" y="47752"/>
                    <a:pt x="17653" y="47117"/>
                    <a:pt x="14732" y="45974"/>
                  </a:cubicBezTo>
                  <a:cubicBezTo>
                    <a:pt x="11811" y="44830"/>
                    <a:pt x="9271" y="43053"/>
                    <a:pt x="6985" y="40767"/>
                  </a:cubicBezTo>
                  <a:cubicBezTo>
                    <a:pt x="4699" y="38481"/>
                    <a:pt x="3048" y="35941"/>
                    <a:pt x="1778" y="33020"/>
                  </a:cubicBezTo>
                  <a:cubicBezTo>
                    <a:pt x="508" y="30099"/>
                    <a:pt x="0" y="27051"/>
                    <a:pt x="0" y="23876"/>
                  </a:cubicBezTo>
                  <a:cubicBezTo>
                    <a:pt x="0" y="20701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</a:path>
              </a:pathLst>
            </a:custGeom>
            <a:solidFill>
              <a:srgbClr val="E0D6D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2498" y="6130671"/>
              <a:ext cx="47752" cy="47752"/>
            </a:xfrm>
            <a:custGeom>
              <a:avLst/>
              <a:gdLst/>
              <a:ahLst/>
              <a:cxnLst/>
              <a:rect r="r" b="b" t="t" l="l"/>
              <a:pathLst>
                <a:path h="47752" w="47752">
                  <a:moveTo>
                    <a:pt x="47752" y="23876"/>
                  </a:moveTo>
                  <a:cubicBezTo>
                    <a:pt x="47752" y="27051"/>
                    <a:pt x="47117" y="30099"/>
                    <a:pt x="45974" y="33020"/>
                  </a:cubicBezTo>
                  <a:cubicBezTo>
                    <a:pt x="44831" y="35941"/>
                    <a:pt x="43053" y="38481"/>
                    <a:pt x="40767" y="40767"/>
                  </a:cubicBezTo>
                  <a:cubicBezTo>
                    <a:pt x="38481" y="43053"/>
                    <a:pt x="35941" y="44704"/>
                    <a:pt x="33020" y="45974"/>
                  </a:cubicBezTo>
                  <a:cubicBezTo>
                    <a:pt x="30099" y="47244"/>
                    <a:pt x="27051" y="47752"/>
                    <a:pt x="23876" y="47752"/>
                  </a:cubicBezTo>
                  <a:cubicBezTo>
                    <a:pt x="20701" y="47752"/>
                    <a:pt x="17653" y="47117"/>
                    <a:pt x="14732" y="45974"/>
                  </a:cubicBezTo>
                  <a:cubicBezTo>
                    <a:pt x="11811" y="44830"/>
                    <a:pt x="9271" y="43053"/>
                    <a:pt x="6985" y="40767"/>
                  </a:cubicBezTo>
                  <a:cubicBezTo>
                    <a:pt x="4699" y="38481"/>
                    <a:pt x="3048" y="35941"/>
                    <a:pt x="1778" y="33020"/>
                  </a:cubicBezTo>
                  <a:cubicBezTo>
                    <a:pt x="508" y="30099"/>
                    <a:pt x="0" y="27051"/>
                    <a:pt x="0" y="23876"/>
                  </a:cubicBezTo>
                  <a:cubicBezTo>
                    <a:pt x="0" y="20701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</a:path>
              </a:pathLst>
            </a:custGeom>
            <a:solidFill>
              <a:srgbClr val="E0D6D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82498" y="6425946"/>
              <a:ext cx="47752" cy="47752"/>
            </a:xfrm>
            <a:custGeom>
              <a:avLst/>
              <a:gdLst/>
              <a:ahLst/>
              <a:cxnLst/>
              <a:rect r="r" b="b" t="t" l="l"/>
              <a:pathLst>
                <a:path h="47752" w="47752">
                  <a:moveTo>
                    <a:pt x="47752" y="23876"/>
                  </a:moveTo>
                  <a:cubicBezTo>
                    <a:pt x="47752" y="27051"/>
                    <a:pt x="47117" y="30099"/>
                    <a:pt x="45974" y="33020"/>
                  </a:cubicBezTo>
                  <a:cubicBezTo>
                    <a:pt x="44831" y="35941"/>
                    <a:pt x="43053" y="38481"/>
                    <a:pt x="40767" y="40767"/>
                  </a:cubicBezTo>
                  <a:cubicBezTo>
                    <a:pt x="38481" y="43053"/>
                    <a:pt x="35941" y="44704"/>
                    <a:pt x="33020" y="45974"/>
                  </a:cubicBezTo>
                  <a:cubicBezTo>
                    <a:pt x="30099" y="47244"/>
                    <a:pt x="27051" y="47752"/>
                    <a:pt x="23876" y="47752"/>
                  </a:cubicBezTo>
                  <a:cubicBezTo>
                    <a:pt x="20701" y="47752"/>
                    <a:pt x="17653" y="47117"/>
                    <a:pt x="14732" y="45974"/>
                  </a:cubicBezTo>
                  <a:cubicBezTo>
                    <a:pt x="11811" y="44830"/>
                    <a:pt x="9271" y="43053"/>
                    <a:pt x="6985" y="40767"/>
                  </a:cubicBezTo>
                  <a:cubicBezTo>
                    <a:pt x="4699" y="38481"/>
                    <a:pt x="3048" y="35941"/>
                    <a:pt x="1778" y="33020"/>
                  </a:cubicBezTo>
                  <a:cubicBezTo>
                    <a:pt x="508" y="30099"/>
                    <a:pt x="0" y="27051"/>
                    <a:pt x="0" y="23876"/>
                  </a:cubicBezTo>
                  <a:cubicBezTo>
                    <a:pt x="0" y="20701"/>
                    <a:pt x="635" y="17653"/>
                    <a:pt x="1778" y="14732"/>
                  </a:cubicBezTo>
                  <a:cubicBezTo>
                    <a:pt x="2921" y="11811"/>
                    <a:pt x="4699" y="9271"/>
                    <a:pt x="6985" y="6985"/>
                  </a:cubicBezTo>
                  <a:cubicBezTo>
                    <a:pt x="9271" y="4699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</a:path>
              </a:pathLst>
            </a:custGeom>
            <a:solidFill>
              <a:srgbClr val="E0D6D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2498" y="6711697"/>
              <a:ext cx="47752" cy="47751"/>
            </a:xfrm>
            <a:custGeom>
              <a:avLst/>
              <a:gdLst/>
              <a:ahLst/>
              <a:cxnLst/>
              <a:rect r="r" b="b" t="t" l="l"/>
              <a:pathLst>
                <a:path h="47751" w="47752">
                  <a:moveTo>
                    <a:pt x="47752" y="23875"/>
                  </a:moveTo>
                  <a:cubicBezTo>
                    <a:pt x="47752" y="27050"/>
                    <a:pt x="47117" y="30098"/>
                    <a:pt x="45974" y="33018"/>
                  </a:cubicBezTo>
                  <a:cubicBezTo>
                    <a:pt x="44831" y="35939"/>
                    <a:pt x="43053" y="38479"/>
                    <a:pt x="40767" y="40765"/>
                  </a:cubicBezTo>
                  <a:cubicBezTo>
                    <a:pt x="38481" y="43051"/>
                    <a:pt x="35941" y="44702"/>
                    <a:pt x="33020" y="45972"/>
                  </a:cubicBezTo>
                  <a:cubicBezTo>
                    <a:pt x="30099" y="47242"/>
                    <a:pt x="27051" y="47750"/>
                    <a:pt x="23876" y="47750"/>
                  </a:cubicBezTo>
                  <a:cubicBezTo>
                    <a:pt x="20701" y="47750"/>
                    <a:pt x="17653" y="47115"/>
                    <a:pt x="14732" y="45972"/>
                  </a:cubicBezTo>
                  <a:cubicBezTo>
                    <a:pt x="11811" y="44829"/>
                    <a:pt x="9271" y="43051"/>
                    <a:pt x="6985" y="40765"/>
                  </a:cubicBezTo>
                  <a:cubicBezTo>
                    <a:pt x="4699" y="38479"/>
                    <a:pt x="3048" y="35939"/>
                    <a:pt x="1778" y="33018"/>
                  </a:cubicBezTo>
                  <a:cubicBezTo>
                    <a:pt x="508" y="30098"/>
                    <a:pt x="0" y="27050"/>
                    <a:pt x="0" y="23875"/>
                  </a:cubicBezTo>
                  <a:cubicBezTo>
                    <a:pt x="0" y="20700"/>
                    <a:pt x="635" y="17652"/>
                    <a:pt x="1778" y="14731"/>
                  </a:cubicBezTo>
                  <a:cubicBezTo>
                    <a:pt x="2921" y="11810"/>
                    <a:pt x="4699" y="9270"/>
                    <a:pt x="6985" y="6984"/>
                  </a:cubicBezTo>
                  <a:cubicBezTo>
                    <a:pt x="9271" y="4698"/>
                    <a:pt x="11811" y="3047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4"/>
                    <a:pt x="33020" y="1778"/>
                  </a:cubicBezTo>
                  <a:cubicBezTo>
                    <a:pt x="35941" y="2921"/>
                    <a:pt x="38481" y="4698"/>
                    <a:pt x="40767" y="6984"/>
                  </a:cubicBezTo>
                  <a:cubicBezTo>
                    <a:pt x="43053" y="9270"/>
                    <a:pt x="44704" y="11810"/>
                    <a:pt x="45974" y="14731"/>
                  </a:cubicBezTo>
                  <a:cubicBezTo>
                    <a:pt x="47244" y="17652"/>
                    <a:pt x="47752" y="20700"/>
                    <a:pt x="47752" y="23875"/>
                  </a:cubicBezTo>
                </a:path>
              </a:pathLst>
            </a:custGeom>
            <a:solidFill>
              <a:srgbClr val="E0D6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2498" y="7006972"/>
              <a:ext cx="47752" cy="47751"/>
            </a:xfrm>
            <a:custGeom>
              <a:avLst/>
              <a:gdLst/>
              <a:ahLst/>
              <a:cxnLst/>
              <a:rect r="r" b="b" t="t" l="l"/>
              <a:pathLst>
                <a:path h="47751" w="47752">
                  <a:moveTo>
                    <a:pt x="47752" y="23875"/>
                  </a:moveTo>
                  <a:cubicBezTo>
                    <a:pt x="47752" y="27050"/>
                    <a:pt x="47117" y="30098"/>
                    <a:pt x="45974" y="33018"/>
                  </a:cubicBezTo>
                  <a:cubicBezTo>
                    <a:pt x="44831" y="35939"/>
                    <a:pt x="43053" y="38479"/>
                    <a:pt x="40767" y="40765"/>
                  </a:cubicBezTo>
                  <a:cubicBezTo>
                    <a:pt x="38481" y="43051"/>
                    <a:pt x="35941" y="44702"/>
                    <a:pt x="33020" y="45972"/>
                  </a:cubicBezTo>
                  <a:cubicBezTo>
                    <a:pt x="30099" y="47242"/>
                    <a:pt x="27051" y="47750"/>
                    <a:pt x="23876" y="47750"/>
                  </a:cubicBezTo>
                  <a:cubicBezTo>
                    <a:pt x="20701" y="47750"/>
                    <a:pt x="17653" y="47115"/>
                    <a:pt x="14732" y="45972"/>
                  </a:cubicBezTo>
                  <a:cubicBezTo>
                    <a:pt x="11811" y="44829"/>
                    <a:pt x="9271" y="43051"/>
                    <a:pt x="6985" y="40765"/>
                  </a:cubicBezTo>
                  <a:cubicBezTo>
                    <a:pt x="4699" y="38479"/>
                    <a:pt x="3048" y="35939"/>
                    <a:pt x="1778" y="33018"/>
                  </a:cubicBezTo>
                  <a:cubicBezTo>
                    <a:pt x="508" y="30098"/>
                    <a:pt x="0" y="27050"/>
                    <a:pt x="0" y="23875"/>
                  </a:cubicBezTo>
                  <a:cubicBezTo>
                    <a:pt x="0" y="20700"/>
                    <a:pt x="635" y="17652"/>
                    <a:pt x="1778" y="14731"/>
                  </a:cubicBezTo>
                  <a:cubicBezTo>
                    <a:pt x="2921" y="11810"/>
                    <a:pt x="4699" y="9270"/>
                    <a:pt x="6985" y="6984"/>
                  </a:cubicBezTo>
                  <a:cubicBezTo>
                    <a:pt x="9271" y="4698"/>
                    <a:pt x="11811" y="3047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4"/>
                    <a:pt x="33020" y="1778"/>
                  </a:cubicBezTo>
                  <a:cubicBezTo>
                    <a:pt x="35941" y="2921"/>
                    <a:pt x="38481" y="4698"/>
                    <a:pt x="40767" y="6984"/>
                  </a:cubicBezTo>
                  <a:cubicBezTo>
                    <a:pt x="43053" y="9270"/>
                    <a:pt x="44704" y="11810"/>
                    <a:pt x="45974" y="14731"/>
                  </a:cubicBezTo>
                  <a:cubicBezTo>
                    <a:pt x="47244" y="17652"/>
                    <a:pt x="47752" y="20700"/>
                    <a:pt x="47752" y="23875"/>
                  </a:cubicBezTo>
                </a:path>
              </a:pathLst>
            </a:custGeom>
            <a:solidFill>
              <a:srgbClr val="E0D6D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969000" y="6491986"/>
              <a:ext cx="4933950" cy="28575"/>
            </a:xfrm>
            <a:custGeom>
              <a:avLst/>
              <a:gdLst/>
              <a:ahLst/>
              <a:cxnLst/>
              <a:rect r="r" b="b" t="t" l="l"/>
              <a:pathLst>
                <a:path h="28575" w="4933950">
                  <a:moveTo>
                    <a:pt x="0" y="28575"/>
                  </a:moveTo>
                  <a:lnTo>
                    <a:pt x="4933950" y="28575"/>
                  </a:lnTo>
                  <a:lnTo>
                    <a:pt x="49339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6DE">
                <a:alpha val="25098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969000" y="6511036"/>
              <a:ext cx="4933950" cy="9525"/>
            </a:xfrm>
            <a:custGeom>
              <a:avLst/>
              <a:gdLst/>
              <a:ahLst/>
              <a:cxnLst/>
              <a:rect r="r" b="b" t="t" l="l"/>
              <a:pathLst>
                <a:path h="9525" w="4933950">
                  <a:moveTo>
                    <a:pt x="0" y="9525"/>
                  </a:moveTo>
                  <a:lnTo>
                    <a:pt x="4933950" y="9525"/>
                  </a:lnTo>
                  <a:lnTo>
                    <a:pt x="49339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63448" y="7959343"/>
              <a:ext cx="10230105" cy="876556"/>
            </a:xfrm>
            <a:custGeom>
              <a:avLst/>
              <a:gdLst/>
              <a:ahLst/>
              <a:cxnLst/>
              <a:rect r="r" b="b" t="t" l="l"/>
              <a:pathLst>
                <a:path h="876556" w="10230105">
                  <a:moveTo>
                    <a:pt x="127" y="823977"/>
                  </a:moveTo>
                  <a:lnTo>
                    <a:pt x="127" y="52579"/>
                  </a:lnTo>
                  <a:cubicBezTo>
                    <a:pt x="127" y="49150"/>
                    <a:pt x="508" y="45721"/>
                    <a:pt x="1143" y="42292"/>
                  </a:cubicBezTo>
                  <a:cubicBezTo>
                    <a:pt x="1778" y="38863"/>
                    <a:pt x="2794" y="35560"/>
                    <a:pt x="4191" y="32385"/>
                  </a:cubicBezTo>
                  <a:cubicBezTo>
                    <a:pt x="5588" y="29210"/>
                    <a:pt x="7112" y="26163"/>
                    <a:pt x="9017" y="23368"/>
                  </a:cubicBezTo>
                  <a:cubicBezTo>
                    <a:pt x="10922" y="20574"/>
                    <a:pt x="13081" y="17907"/>
                    <a:pt x="15494" y="15367"/>
                  </a:cubicBezTo>
                  <a:cubicBezTo>
                    <a:pt x="17907" y="12827"/>
                    <a:pt x="20574" y="10795"/>
                    <a:pt x="23495" y="8890"/>
                  </a:cubicBezTo>
                  <a:cubicBezTo>
                    <a:pt x="26416" y="6985"/>
                    <a:pt x="29337" y="5334"/>
                    <a:pt x="32512" y="4064"/>
                  </a:cubicBezTo>
                  <a:cubicBezTo>
                    <a:pt x="35687" y="2794"/>
                    <a:pt x="38989" y="1778"/>
                    <a:pt x="42418" y="1016"/>
                  </a:cubicBezTo>
                  <a:cubicBezTo>
                    <a:pt x="45847" y="254"/>
                    <a:pt x="49276" y="0"/>
                    <a:pt x="52705" y="0"/>
                  </a:cubicBezTo>
                  <a:lnTo>
                    <a:pt x="10177526" y="0"/>
                  </a:lnTo>
                  <a:cubicBezTo>
                    <a:pt x="10180955" y="0"/>
                    <a:pt x="10184384" y="381"/>
                    <a:pt x="10187813" y="1016"/>
                  </a:cubicBezTo>
                  <a:cubicBezTo>
                    <a:pt x="10191242" y="1651"/>
                    <a:pt x="10194417" y="2667"/>
                    <a:pt x="10197719" y="4064"/>
                  </a:cubicBezTo>
                  <a:cubicBezTo>
                    <a:pt x="10201021" y="5461"/>
                    <a:pt x="10203942" y="6985"/>
                    <a:pt x="10206737" y="8890"/>
                  </a:cubicBezTo>
                  <a:cubicBezTo>
                    <a:pt x="10209531" y="10795"/>
                    <a:pt x="10212197" y="12954"/>
                    <a:pt x="10214738" y="15367"/>
                  </a:cubicBezTo>
                  <a:cubicBezTo>
                    <a:pt x="10217278" y="17780"/>
                    <a:pt x="10219309" y="20447"/>
                    <a:pt x="10221215" y="23368"/>
                  </a:cubicBezTo>
                  <a:cubicBezTo>
                    <a:pt x="10223120" y="26289"/>
                    <a:pt x="10224771" y="29210"/>
                    <a:pt x="10226041" y="32385"/>
                  </a:cubicBezTo>
                  <a:cubicBezTo>
                    <a:pt x="10227310" y="35560"/>
                    <a:pt x="10228327" y="38863"/>
                    <a:pt x="10229089" y="42292"/>
                  </a:cubicBezTo>
                  <a:cubicBezTo>
                    <a:pt x="10229851" y="45721"/>
                    <a:pt x="10230105" y="49150"/>
                    <a:pt x="10230105" y="52579"/>
                  </a:cubicBezTo>
                  <a:lnTo>
                    <a:pt x="10230105" y="823977"/>
                  </a:lnTo>
                  <a:cubicBezTo>
                    <a:pt x="10230105" y="827406"/>
                    <a:pt x="10229724" y="830834"/>
                    <a:pt x="10229089" y="834264"/>
                  </a:cubicBezTo>
                  <a:cubicBezTo>
                    <a:pt x="10228454" y="837693"/>
                    <a:pt x="10227438" y="840995"/>
                    <a:pt x="10226041" y="844170"/>
                  </a:cubicBezTo>
                  <a:cubicBezTo>
                    <a:pt x="10224644" y="847345"/>
                    <a:pt x="10223120" y="850393"/>
                    <a:pt x="10221215" y="853187"/>
                  </a:cubicBezTo>
                  <a:cubicBezTo>
                    <a:pt x="10219309" y="855982"/>
                    <a:pt x="10217151" y="858648"/>
                    <a:pt x="10214738" y="861188"/>
                  </a:cubicBezTo>
                  <a:cubicBezTo>
                    <a:pt x="10212325" y="863729"/>
                    <a:pt x="10209657" y="865760"/>
                    <a:pt x="10206737" y="867665"/>
                  </a:cubicBezTo>
                  <a:cubicBezTo>
                    <a:pt x="10203816" y="869571"/>
                    <a:pt x="10200894" y="871222"/>
                    <a:pt x="10197719" y="872492"/>
                  </a:cubicBezTo>
                  <a:cubicBezTo>
                    <a:pt x="10194544" y="873761"/>
                    <a:pt x="10191242" y="874777"/>
                    <a:pt x="10187813" y="875539"/>
                  </a:cubicBezTo>
                  <a:cubicBezTo>
                    <a:pt x="10184384" y="876301"/>
                    <a:pt x="10181082" y="876556"/>
                    <a:pt x="10177526" y="876556"/>
                  </a:cubicBezTo>
                  <a:lnTo>
                    <a:pt x="52578" y="876556"/>
                  </a:lnTo>
                  <a:cubicBezTo>
                    <a:pt x="49149" y="876556"/>
                    <a:pt x="45720" y="876174"/>
                    <a:pt x="42291" y="875539"/>
                  </a:cubicBezTo>
                  <a:cubicBezTo>
                    <a:pt x="38862" y="874905"/>
                    <a:pt x="35687" y="873888"/>
                    <a:pt x="32385" y="872492"/>
                  </a:cubicBezTo>
                  <a:cubicBezTo>
                    <a:pt x="29083" y="871095"/>
                    <a:pt x="26162" y="869571"/>
                    <a:pt x="23368" y="867665"/>
                  </a:cubicBezTo>
                  <a:cubicBezTo>
                    <a:pt x="20574" y="865760"/>
                    <a:pt x="17907" y="863601"/>
                    <a:pt x="15367" y="861188"/>
                  </a:cubicBezTo>
                  <a:cubicBezTo>
                    <a:pt x="12827" y="858775"/>
                    <a:pt x="10795" y="856108"/>
                    <a:pt x="8890" y="853187"/>
                  </a:cubicBezTo>
                  <a:cubicBezTo>
                    <a:pt x="6985" y="850267"/>
                    <a:pt x="5334" y="847345"/>
                    <a:pt x="4064" y="844170"/>
                  </a:cubicBezTo>
                  <a:cubicBezTo>
                    <a:pt x="2794" y="840995"/>
                    <a:pt x="1778" y="837693"/>
                    <a:pt x="1016" y="834264"/>
                  </a:cubicBezTo>
                  <a:cubicBezTo>
                    <a:pt x="254" y="830834"/>
                    <a:pt x="0" y="827406"/>
                    <a:pt x="0" y="823977"/>
                  </a:cubicBezTo>
                </a:path>
              </a:pathLst>
            </a:custGeom>
            <a:solidFill>
              <a:srgbClr val="1C113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44042" y="8197469"/>
              <a:ext cx="131318" cy="131445"/>
            </a:xfrm>
            <a:custGeom>
              <a:avLst/>
              <a:gdLst/>
              <a:ahLst/>
              <a:cxnLst/>
              <a:rect r="r" b="b" t="t" l="l"/>
              <a:pathLst>
                <a:path h="131445" w="131318">
                  <a:moveTo>
                    <a:pt x="18796" y="14097"/>
                  </a:moveTo>
                  <a:cubicBezTo>
                    <a:pt x="16256" y="14097"/>
                    <a:pt x="14097" y="16256"/>
                    <a:pt x="14097" y="18796"/>
                  </a:cubicBezTo>
                  <a:lnTo>
                    <a:pt x="14097" y="112522"/>
                  </a:lnTo>
                  <a:cubicBezTo>
                    <a:pt x="14097" y="115062"/>
                    <a:pt x="16256" y="117221"/>
                    <a:pt x="18796" y="117221"/>
                  </a:cubicBezTo>
                  <a:lnTo>
                    <a:pt x="84455" y="117221"/>
                  </a:lnTo>
                  <a:lnTo>
                    <a:pt x="84455" y="93726"/>
                  </a:lnTo>
                  <a:cubicBezTo>
                    <a:pt x="84455" y="88520"/>
                    <a:pt x="88646" y="84329"/>
                    <a:pt x="93853" y="84329"/>
                  </a:cubicBezTo>
                  <a:lnTo>
                    <a:pt x="117348" y="84329"/>
                  </a:lnTo>
                  <a:lnTo>
                    <a:pt x="117348" y="18670"/>
                  </a:lnTo>
                  <a:cubicBezTo>
                    <a:pt x="117348" y="16130"/>
                    <a:pt x="115189" y="13971"/>
                    <a:pt x="112649" y="13971"/>
                  </a:cubicBezTo>
                  <a:lnTo>
                    <a:pt x="18796" y="13971"/>
                  </a:lnTo>
                  <a:close/>
                  <a:moveTo>
                    <a:pt x="84455" y="131318"/>
                  </a:moveTo>
                  <a:lnTo>
                    <a:pt x="18796" y="131318"/>
                  </a:lnTo>
                  <a:cubicBezTo>
                    <a:pt x="8509" y="131318"/>
                    <a:pt x="0" y="122936"/>
                    <a:pt x="0" y="112522"/>
                  </a:cubicBezTo>
                  <a:lnTo>
                    <a:pt x="0" y="18796"/>
                  </a:lnTo>
                  <a:cubicBezTo>
                    <a:pt x="0" y="8509"/>
                    <a:pt x="8382" y="0"/>
                    <a:pt x="18796" y="0"/>
                  </a:cubicBezTo>
                  <a:lnTo>
                    <a:pt x="112522" y="0"/>
                  </a:lnTo>
                  <a:cubicBezTo>
                    <a:pt x="122809" y="0"/>
                    <a:pt x="131318" y="8382"/>
                    <a:pt x="131318" y="18796"/>
                  </a:cubicBezTo>
                  <a:lnTo>
                    <a:pt x="131318" y="84455"/>
                  </a:lnTo>
                  <a:lnTo>
                    <a:pt x="131318" y="86106"/>
                  </a:lnTo>
                  <a:cubicBezTo>
                    <a:pt x="131318" y="91059"/>
                    <a:pt x="129413" y="95885"/>
                    <a:pt x="125857" y="99441"/>
                  </a:cubicBezTo>
                  <a:lnTo>
                    <a:pt x="99314" y="125984"/>
                  </a:lnTo>
                  <a:cubicBezTo>
                    <a:pt x="95758" y="129541"/>
                    <a:pt x="91059" y="131445"/>
                    <a:pt x="85979" y="131445"/>
                  </a:cubicBezTo>
                  <a:lnTo>
                    <a:pt x="84328" y="131445"/>
                  </a:lnTo>
                </a:path>
              </a:pathLst>
            </a:custGeom>
            <a:solidFill>
              <a:srgbClr val="9E89D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00075" y="1947539"/>
            <a:ext cx="8512273" cy="196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200">
                <a:solidFill>
                  <a:srgbClr val="97B8FF"/>
                </a:solidFill>
                <a:latin typeface="Petrona"/>
                <a:ea typeface="Petrona"/>
                <a:cs typeface="Petrona"/>
                <a:sym typeface="Petrona"/>
              </a:rPr>
              <a:t>Transforming Data into Stories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75" y="3804914"/>
            <a:ext cx="6835988" cy="135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50"/>
              </a:lnSpc>
            </a:pPr>
            <a:r>
              <a:rPr lang="en-US" sz="620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that Inspire Action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075" y="5310492"/>
            <a:ext cx="2425275" cy="51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Explore the Dashboard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07434" y="5310492"/>
            <a:ext cx="2317528" cy="241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186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Project Recognition</a:t>
            </a:r>
          </a:p>
          <a:p>
            <a:pPr algn="l">
              <a:lnSpc>
                <a:spcPts val="2950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Competition:</a:t>
            </a:r>
            <a:r>
              <a:rPr lang="en-US" sz="118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DataVision</a:t>
            </a:r>
            <a:r>
              <a:rPr lang="en-US" sz="118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2025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Theme: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Climate &amp;Environment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Institution: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IIT Patna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Tools: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Power BI, Excel, Python </a:t>
            </a: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Data Sources:</a:t>
            </a: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CPCB, Data.gov.in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8142" y="5925093"/>
            <a:ext cx="42996" cy="28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0075" y="5972718"/>
            <a:ext cx="5027524" cy="23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Access ourinteractivePowerBIdashboardtodivedeeperintoIndia'sair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075" y="6210843"/>
            <a:ext cx="4524004" cy="8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pollution patterns, customizeviewsbyregionandtimeframe,and discover additional insights.</a:t>
            </a:r>
          </a:p>
          <a:p>
            <a:pPr algn="l">
              <a:lnSpc>
                <a:spcPts val="2924"/>
              </a:lnSpc>
            </a:pPr>
            <a:r>
              <a:rPr lang="en-US" b="true" sz="1181">
                <a:solidFill>
                  <a:srgbClr val="E0D6DE"/>
                </a:solidFill>
                <a:latin typeface="Inter Bold"/>
                <a:ea typeface="Inter Bold"/>
                <a:cs typeface="Inter Bold"/>
                <a:sym typeface="Inter Bold"/>
              </a:rPr>
              <a:t>Dashboard Features: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81" y="7106193"/>
            <a:ext cx="1899704" cy="150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Real-time pollution tracking</a:t>
            </a:r>
          </a:p>
          <a:p>
            <a:pPr algn="l">
              <a:lnSpc>
                <a:spcPts val="175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Custom geographic filters</a:t>
            </a:r>
          </a:p>
          <a:p>
            <a:pPr algn="l">
              <a:lnSpc>
                <a:spcPts val="2896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Temporal trend analysis</a:t>
            </a:r>
          </a:p>
          <a:p>
            <a:pPr algn="l">
              <a:lnSpc>
                <a:spcPts val="1602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Comparative visualizations</a:t>
            </a:r>
          </a:p>
          <a:p>
            <a:pPr algn="l">
              <a:lnSpc>
                <a:spcPts val="2953"/>
              </a:lnSpc>
            </a:pPr>
            <a:r>
              <a:rPr lang="en-US" sz="118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Downloadable reports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7622" y="9601752"/>
            <a:ext cx="9656026" cy="48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b="true" sz="118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Contact &amp; Collaboration:</a:t>
            </a:r>
            <a:r>
              <a:rPr lang="en-US" sz="118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For questions about our methodology, access to underlying datasets, or potential research collaborations, please reach out through the competition portal. Together, we can breathe life into data-driven environmental solutions.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95346" y="8153962"/>
            <a:ext cx="5069843" cy="9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217" i="true">
                <a:solidFill>
                  <a:srgbClr val="E0D6DE"/>
                </a:solidFill>
                <a:latin typeface="Inter Italics"/>
                <a:ea typeface="Inter Italics"/>
                <a:cs typeface="Inter Italics"/>
                <a:sym typeface="Inter Italics"/>
              </a:rPr>
              <a:t>This presentation demonstrates how advanced data visualization transforms complex environmental challenges into actionable intelligence, empowering stakeholders to make informed decisions for a sustainable future.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DAG1gfYWuDA</dc:identifier>
  <dcterms:modified xsi:type="dcterms:W3CDTF">2011-08-01T06:04:30Z</dcterms:modified>
  <cp:revision>1</cp:revision>
  <dc:title>Indias-Air-Under-Pressure (2).pdf</dc:title>
</cp:coreProperties>
</file>